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9"/>
  </p:notesMasterIdLst>
  <p:sldIdLst>
    <p:sldId id="256" r:id="rId3"/>
    <p:sldId id="455" r:id="rId4"/>
    <p:sldId id="351" r:id="rId5"/>
    <p:sldId id="427" r:id="rId6"/>
    <p:sldId id="428" r:id="rId7"/>
    <p:sldId id="423" r:id="rId8"/>
    <p:sldId id="424" r:id="rId9"/>
    <p:sldId id="442" r:id="rId10"/>
    <p:sldId id="416" r:id="rId11"/>
    <p:sldId id="375" r:id="rId12"/>
    <p:sldId id="376" r:id="rId13"/>
    <p:sldId id="377" r:id="rId14"/>
    <p:sldId id="378" r:id="rId15"/>
    <p:sldId id="379" r:id="rId16"/>
    <p:sldId id="380" r:id="rId17"/>
    <p:sldId id="381" r:id="rId18"/>
    <p:sldId id="382" r:id="rId19"/>
    <p:sldId id="430" r:id="rId20"/>
    <p:sldId id="406" r:id="rId21"/>
    <p:sldId id="448" r:id="rId22"/>
    <p:sldId id="452" r:id="rId23"/>
    <p:sldId id="453" r:id="rId24"/>
    <p:sldId id="454" r:id="rId25"/>
    <p:sldId id="447" r:id="rId26"/>
    <p:sldId id="450" r:id="rId27"/>
    <p:sldId id="451" r:id="rId28"/>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9C35"/>
    <a:srgbClr val="99FF66"/>
    <a:srgbClr val="FFFFFF"/>
    <a:srgbClr val="34B233"/>
    <a:srgbClr val="000000"/>
    <a:srgbClr val="292929"/>
    <a:srgbClr val="D5D2CA"/>
    <a:srgbClr val="005172"/>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72" autoAdjust="0"/>
  </p:normalViewPr>
  <p:slideViewPr>
    <p:cSldViewPr snapToGrid="0" showGuides="1">
      <p:cViewPr varScale="1">
        <p:scale>
          <a:sx n="75" d="100"/>
          <a:sy n="75" d="100"/>
        </p:scale>
        <p:origin x="-1740" y="-90"/>
      </p:cViewPr>
      <p:guideLst>
        <p:guide orient="horz" pos="1219"/>
        <p:guide orient="horz" pos="147"/>
        <p:guide orient="horz"/>
        <p:guide orient="horz" pos="3756"/>
        <p:guide pos="339"/>
        <p:guide pos="5633"/>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22-4-2017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Say who we</a:t>
            </a:r>
            <a:r>
              <a:rPr lang="en-GB" baseline="0" dirty="0" smtClean="0"/>
              <a:t> are, from Wageningen, me postdoc, Gerard </a:t>
            </a:r>
            <a:r>
              <a:rPr lang="en-GB" baseline="0" dirty="0" err="1" smtClean="0"/>
              <a:t>proffessor</a:t>
            </a:r>
            <a:endParaRPr lang="en-GB" baseline="0" dirty="0" smtClean="0"/>
          </a:p>
          <a:p>
            <a:r>
              <a:rPr lang="en-GB" baseline="0" dirty="0" smtClean="0"/>
              <a:t>Explain QUICS</a:t>
            </a:r>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172685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13</a:t>
            </a:fld>
            <a:endParaRPr lang="nl-NL"/>
          </a:p>
        </p:txBody>
      </p:sp>
    </p:spTree>
    <p:extLst>
      <p:ext uri="{BB962C8B-B14F-4D97-AF65-F5344CB8AC3E}">
        <p14:creationId xmlns:p14="http://schemas.microsoft.com/office/powerpoint/2010/main" val="39852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14</a:t>
            </a:fld>
            <a:endParaRPr lang="nl-NL"/>
          </a:p>
        </p:txBody>
      </p:sp>
    </p:spTree>
    <p:extLst>
      <p:ext uri="{BB962C8B-B14F-4D97-AF65-F5344CB8AC3E}">
        <p14:creationId xmlns:p14="http://schemas.microsoft.com/office/powerpoint/2010/main" val="37085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15</a:t>
            </a:fld>
            <a:endParaRPr lang="nl-NL"/>
          </a:p>
        </p:txBody>
      </p:sp>
    </p:spTree>
    <p:extLst>
      <p:ext uri="{BB962C8B-B14F-4D97-AF65-F5344CB8AC3E}">
        <p14:creationId xmlns:p14="http://schemas.microsoft.com/office/powerpoint/2010/main" val="1487579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16</a:t>
            </a:fld>
            <a:endParaRPr lang="nl-NL"/>
          </a:p>
        </p:txBody>
      </p:sp>
    </p:spTree>
    <p:extLst>
      <p:ext uri="{BB962C8B-B14F-4D97-AF65-F5344CB8AC3E}">
        <p14:creationId xmlns:p14="http://schemas.microsoft.com/office/powerpoint/2010/main" val="23374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17</a:t>
            </a:fld>
            <a:endParaRPr lang="nl-NL"/>
          </a:p>
        </p:txBody>
      </p:sp>
    </p:spTree>
    <p:extLst>
      <p:ext uri="{BB962C8B-B14F-4D97-AF65-F5344CB8AC3E}">
        <p14:creationId xmlns:p14="http://schemas.microsoft.com/office/powerpoint/2010/main" val="321695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19</a:t>
            </a:fld>
            <a:endParaRPr lang="nl-NL"/>
          </a:p>
        </p:txBody>
      </p:sp>
    </p:spTree>
    <p:extLst>
      <p:ext uri="{BB962C8B-B14F-4D97-AF65-F5344CB8AC3E}">
        <p14:creationId xmlns:p14="http://schemas.microsoft.com/office/powerpoint/2010/main" val="296012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pPr marL="171450" indent="-171450">
              <a:buFontTx/>
              <a:buChar char="-"/>
            </a:pPr>
            <a:r>
              <a:rPr lang="en-GB" dirty="0" smtClean="0"/>
              <a:t>In modelling, input data to the models</a:t>
            </a:r>
            <a:r>
              <a:rPr lang="en-GB" baseline="0" dirty="0" smtClean="0"/>
              <a:t> and model parameters are encumbered with errors, for example a measurement error for the input data or the estimation error for parameters. On top of that we must be aware of the model structure error, caused for example by that we are not able to include all possible processes into one model.</a:t>
            </a:r>
          </a:p>
          <a:p>
            <a:pPr marL="171450" indent="-171450">
              <a:buFontTx/>
              <a:buChar char="-"/>
            </a:pPr>
            <a:r>
              <a:rPr lang="en-GB" baseline="0" dirty="0" smtClean="0"/>
              <a:t>When we run the model to obtain predictions these uncertainties propagate to the model outputs.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3</a:t>
            </a:fld>
            <a:endParaRPr lang="nl-NL"/>
          </a:p>
        </p:txBody>
      </p:sp>
    </p:spTree>
    <p:extLst>
      <p:ext uri="{BB962C8B-B14F-4D97-AF65-F5344CB8AC3E}">
        <p14:creationId xmlns:p14="http://schemas.microsoft.com/office/powerpoint/2010/main" val="14324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Environmental variables vary in space. Like rainfall, soil type, or other environmental quality indicators, for example soil pH.</a:t>
            </a:r>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4</a:t>
            </a:fld>
            <a:endParaRPr lang="nl-NL"/>
          </a:p>
        </p:txBody>
      </p:sp>
    </p:spTree>
    <p:extLst>
      <p:ext uri="{BB962C8B-B14F-4D97-AF65-F5344CB8AC3E}">
        <p14:creationId xmlns:p14="http://schemas.microsoft.com/office/powerpoint/2010/main" val="68006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space variation is often displayed by a mean of maps created using various interpolation techniques, for example kriging from point observations</a:t>
            </a:r>
            <a:r>
              <a:rPr lang="en-GB" sz="1200" kern="1200" baseline="0" dirty="0" smtClean="0">
                <a:solidFill>
                  <a:schemeClr val="tx1"/>
                </a:solidFill>
                <a:effectLst/>
                <a:latin typeface="+mn-lt"/>
                <a:ea typeface="+mn-ea"/>
                <a:cs typeface="+mn-cs"/>
              </a:rPr>
              <a:t> or deriving maps from other maps (like DEM and slope)</a:t>
            </a:r>
            <a:r>
              <a:rPr lang="en-GB" sz="1200" kern="1200" dirty="0" smtClean="0">
                <a:solidFill>
                  <a:schemeClr val="tx1"/>
                </a:solidFill>
                <a:effectLst/>
                <a:latin typeface="+mn-lt"/>
                <a:ea typeface="+mn-ea"/>
                <a:cs typeface="+mn-cs"/>
              </a:rPr>
              <a:t> and thus naturally encumbered with interpolation errors. </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89136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369709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Arial" panose="020B0604020202020204" pitchFamily="34" charset="0"/>
              <a:buNone/>
              <a:tabLst>
                <a:tab pos="265113" algn="l"/>
              </a:tabLst>
            </a:pPr>
            <a:r>
              <a:rPr lang="pl-PL" sz="1200" dirty="0" smtClean="0">
                <a:solidFill>
                  <a:srgbClr val="6600CC"/>
                </a:solidFill>
              </a:rPr>
              <a:t>Identify uncertainty model</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Measurement error </a:t>
            </a:r>
            <a:r>
              <a:rPr lang="en-GB" sz="1200" dirty="0" smtClean="0"/>
              <a:t>from instrument and lab specifications, or by taking replicates (always let laboratories analyse duplicates, without telling them!)</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Sampling error </a:t>
            </a:r>
            <a:r>
              <a:rPr lang="en-GB" sz="1200" dirty="0" smtClean="0"/>
              <a:t>using sampling theory from statistics (e.g. standard error of the mean, confidence intervals)</a:t>
            </a:r>
          </a:p>
          <a:p>
            <a:pPr marL="171450" indent="-171450">
              <a:spcBef>
                <a:spcPts val="0"/>
              </a:spcBef>
              <a:buFont typeface="Arial" panose="020B0604020202020204" pitchFamily="34" charset="0"/>
              <a:buChar char="•"/>
              <a:tabLst>
                <a:tab pos="265113" algn="l"/>
              </a:tabLst>
            </a:pPr>
            <a:r>
              <a:rPr lang="en-GB" sz="1200" dirty="0" smtClean="0"/>
              <a:t>Use of </a:t>
            </a:r>
            <a:r>
              <a:rPr lang="en-GB" sz="1200" dirty="0" smtClean="0">
                <a:solidFill>
                  <a:srgbClr val="6600CC"/>
                </a:solidFill>
              </a:rPr>
              <a:t>ground truth </a:t>
            </a:r>
            <a:r>
              <a:rPr lang="en-GB" sz="1200" dirty="0" smtClean="0"/>
              <a:t>verification data (e.g. control points)</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Interpolation error </a:t>
            </a:r>
            <a:r>
              <a:rPr lang="en-GB" sz="1200" dirty="0" smtClean="0"/>
              <a:t>using geostatistics (kriging)</a:t>
            </a:r>
          </a:p>
          <a:p>
            <a:pPr marL="171450" indent="-171450">
              <a:spcBef>
                <a:spcPts val="0"/>
              </a:spcBef>
              <a:buFont typeface="Arial" panose="020B0604020202020204" pitchFamily="34" charset="0"/>
              <a:buChar char="•"/>
              <a:tabLst>
                <a:tab pos="265113" algn="l"/>
              </a:tabLst>
            </a:pPr>
            <a:r>
              <a:rPr lang="en-GB" sz="1200" dirty="0" smtClean="0"/>
              <a:t>Errors in transfer functions such as </a:t>
            </a:r>
            <a:r>
              <a:rPr lang="en-GB" sz="1200" dirty="0" smtClean="0">
                <a:solidFill>
                  <a:srgbClr val="6600CC"/>
                </a:solidFill>
              </a:rPr>
              <a:t>regression</a:t>
            </a:r>
            <a:r>
              <a:rPr lang="en-GB" sz="1200" dirty="0" smtClean="0"/>
              <a:t>: R-square</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Classification error </a:t>
            </a:r>
            <a:r>
              <a:rPr lang="en-GB" sz="1200" dirty="0" smtClean="0"/>
              <a:t>using multivariate statistics (e.g. maximum likelihood classification remote sensing imagery)</a:t>
            </a:r>
          </a:p>
          <a:p>
            <a:pPr marL="171450" indent="-171450">
              <a:spcBef>
                <a:spcPts val="0"/>
              </a:spcBef>
              <a:buFont typeface="Arial" panose="020B0604020202020204" pitchFamily="34" charset="0"/>
              <a:buChar char="•"/>
              <a:tabLst>
                <a:tab pos="265113" algn="l"/>
              </a:tabLst>
            </a:pPr>
            <a:r>
              <a:rPr lang="en-GB" sz="1200" dirty="0" smtClean="0">
                <a:solidFill>
                  <a:srgbClr val="6600CC"/>
                </a:solidFill>
              </a:rPr>
              <a:t>Expert judgement </a:t>
            </a:r>
            <a:r>
              <a:rPr lang="en-GB" sz="1200" dirty="0" smtClean="0">
                <a:solidFill>
                  <a:schemeClr val="tx1"/>
                </a:solidFill>
              </a:rPr>
              <a:t>or </a:t>
            </a:r>
            <a:r>
              <a:rPr lang="en-GB" sz="1200" dirty="0" smtClean="0">
                <a:solidFill>
                  <a:srgbClr val="6600CC"/>
                </a:solidFill>
              </a:rPr>
              <a:t>Expert elicitation </a:t>
            </a:r>
            <a:r>
              <a:rPr lang="en-GB" sz="1200" dirty="0" smtClean="0"/>
              <a:t>(last resort?)</a:t>
            </a:r>
          </a:p>
          <a:p>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t>8</a:t>
            </a:fld>
            <a:endParaRPr lang="nl-NL"/>
          </a:p>
        </p:txBody>
      </p:sp>
    </p:spTree>
    <p:extLst>
      <p:ext uri="{BB962C8B-B14F-4D97-AF65-F5344CB8AC3E}">
        <p14:creationId xmlns:p14="http://schemas.microsoft.com/office/powerpoint/2010/main" val="141943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10</a:t>
            </a:fld>
            <a:endParaRPr lang="nl-NL"/>
          </a:p>
        </p:txBody>
      </p:sp>
    </p:spTree>
    <p:extLst>
      <p:ext uri="{BB962C8B-B14F-4D97-AF65-F5344CB8AC3E}">
        <p14:creationId xmlns:p14="http://schemas.microsoft.com/office/powerpoint/2010/main" val="110461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11</a:t>
            </a:fld>
            <a:endParaRPr lang="nl-NL"/>
          </a:p>
        </p:txBody>
      </p:sp>
    </p:spTree>
    <p:extLst>
      <p:ext uri="{BB962C8B-B14F-4D97-AF65-F5344CB8AC3E}">
        <p14:creationId xmlns:p14="http://schemas.microsoft.com/office/powerpoint/2010/main" val="145936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12</a:t>
            </a:fld>
            <a:endParaRPr lang="nl-NL"/>
          </a:p>
        </p:txBody>
      </p:sp>
    </p:spTree>
    <p:extLst>
      <p:ext uri="{BB962C8B-B14F-4D97-AF65-F5344CB8AC3E}">
        <p14:creationId xmlns:p14="http://schemas.microsoft.com/office/powerpoint/2010/main" val="328757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839787"/>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6" name="Tijdelijke aanduiding voor afbeelding 24"/>
          <p:cNvSpPr>
            <a:spLocks noGrp="1" noChangeAspect="1"/>
          </p:cNvSpPr>
          <p:nvPr>
            <p:ph type="pic" sz="quarter" idx="19"/>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7" name="Tijdelijke aanduiding voor afbeelding 24"/>
          <p:cNvSpPr>
            <a:spLocks noGrp="1" noChangeAspect="1"/>
          </p:cNvSpPr>
          <p:nvPr>
            <p:ph type="pic" sz="quarter" idx="16"/>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4" name="Tijdelijke aanduiding voor tekst 4"/>
          <p:cNvSpPr>
            <a:spLocks noGrp="1"/>
          </p:cNvSpPr>
          <p:nvPr>
            <p:ph type="body" sz="quarter" idx="17"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5" name="Tijdelijke aanduiding voor tekst 4"/>
          <p:cNvSpPr>
            <a:spLocks noGrp="1"/>
          </p:cNvSpPr>
          <p:nvPr>
            <p:ph type="body" sz="quarter" idx="18" hasCustomPrompt="1"/>
          </p:nvPr>
        </p:nvSpPr>
        <p:spPr bwMode="auto">
          <a:xfrm>
            <a:off x="478633"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42398339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2" name="Titel 1"/>
          <p:cNvSpPr>
            <a:spLocks noGrp="1"/>
          </p:cNvSpPr>
          <p:nvPr>
            <p:ph type="title"/>
          </p:nvPr>
        </p:nvSpPr>
        <p:spPr>
          <a:xfrm>
            <a:off x="491638"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3900006" y="226800"/>
            <a:ext cx="5040000" cy="57358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tekst 4"/>
          <p:cNvSpPr>
            <a:spLocks noGrp="1"/>
          </p:cNvSpPr>
          <p:nvPr>
            <p:ph type="body" sz="quarter" idx="17"/>
          </p:nvPr>
        </p:nvSpPr>
        <p:spPr>
          <a:xfrm>
            <a:off x="495302" y="1840012"/>
            <a:ext cx="3276600" cy="4122638"/>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5" name="Tijdelijke aanduiding voor dianummer 4"/>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107234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7619" y="1933314"/>
            <a:ext cx="2639660" cy="2628000"/>
          </a:xfrm>
          <a:prstGeom prst="rect">
            <a:avLst/>
          </a:prstGeom>
          <a:solidFill>
            <a:schemeClr val="accent3"/>
          </a:solidFill>
        </p:spPr>
        <p:txBody>
          <a:bodyPr anchor="ctr"/>
          <a:lstStyle>
            <a:lvl1pPr marL="0" indent="0" algn="ctr">
              <a:buNone/>
              <a:defRPr sz="800"/>
            </a:lvl1pPr>
          </a:lstStyle>
          <a:p>
            <a:pPr lvl="0"/>
            <a:r>
              <a:rPr lang="nl-NL" noProof="0" dirty="0" smtClean="0"/>
              <a:t>Klik op het pictogram als u een afbeelding wilt toevoegen</a:t>
            </a:r>
            <a:endParaRPr lang="nl-NL" noProof="0" dirty="0"/>
          </a:p>
        </p:txBody>
      </p:sp>
      <p:sp>
        <p:nvSpPr>
          <p:cNvPr id="4" name="Tijdelijke aanduiding voor afbeelding 24"/>
          <p:cNvSpPr>
            <a:spLocks noGrp="1" noChangeAspect="1"/>
          </p:cNvSpPr>
          <p:nvPr>
            <p:ph type="pic" sz="quarter" idx="17"/>
          </p:nvPr>
        </p:nvSpPr>
        <p:spPr>
          <a:xfrm>
            <a:off x="3418212"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298805"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7" name="Tijdelijke aanduiding voor tekst 6"/>
          <p:cNvSpPr>
            <a:spLocks noGrp="1"/>
          </p:cNvSpPr>
          <p:nvPr>
            <p:ph type="body" sz="quarter" idx="19"/>
          </p:nvPr>
        </p:nvSpPr>
        <p:spPr>
          <a:xfrm>
            <a:off x="490538"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8" name="Tijdelijke aanduiding voor tekst 6"/>
          <p:cNvSpPr>
            <a:spLocks noGrp="1"/>
          </p:cNvSpPr>
          <p:nvPr>
            <p:ph type="body" sz="quarter" idx="20"/>
          </p:nvPr>
        </p:nvSpPr>
        <p:spPr>
          <a:xfrm>
            <a:off x="3366170"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9" name="Tijdelijke aanduiding voor tekst 6"/>
          <p:cNvSpPr>
            <a:spLocks noGrp="1"/>
          </p:cNvSpPr>
          <p:nvPr>
            <p:ph type="body" sz="quarter" idx="21"/>
          </p:nvPr>
        </p:nvSpPr>
        <p:spPr>
          <a:xfrm>
            <a:off x="6241802"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0" name="Tijdelijke aanduiding voor tekst 6"/>
          <p:cNvSpPr>
            <a:spLocks noGrp="1"/>
          </p:cNvSpPr>
          <p:nvPr>
            <p:ph type="body" sz="quarter" idx="22"/>
          </p:nvPr>
        </p:nvSpPr>
        <p:spPr>
          <a:xfrm>
            <a:off x="490538"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1" name="Tijdelijke aanduiding voor tekst 6"/>
          <p:cNvSpPr>
            <a:spLocks noGrp="1"/>
          </p:cNvSpPr>
          <p:nvPr>
            <p:ph type="body" sz="quarter" idx="23"/>
          </p:nvPr>
        </p:nvSpPr>
        <p:spPr>
          <a:xfrm>
            <a:off x="3365675"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2" name="Tijdelijke aanduiding voor tekst 6"/>
          <p:cNvSpPr>
            <a:spLocks noGrp="1"/>
          </p:cNvSpPr>
          <p:nvPr>
            <p:ph type="body" sz="quarter" idx="24"/>
          </p:nvPr>
        </p:nvSpPr>
        <p:spPr>
          <a:xfrm>
            <a:off x="6241802"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6" name="Tijdelijke aanduiding voor dianummer 5"/>
          <p:cNvSpPr>
            <a:spLocks noGrp="1"/>
          </p:cNvSpPr>
          <p:nvPr>
            <p:ph type="sldNum" sz="quarter" idx="25"/>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791031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6399" y="1929600"/>
            <a:ext cx="4104000" cy="4027383"/>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326276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536400" y="1402557"/>
            <a:ext cx="8402400" cy="45529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4" name="Tijdelijke aanduiding voor dianummer 3"/>
          <p:cNvSpPr>
            <a:spLocks noGrp="1"/>
          </p:cNvSpPr>
          <p:nvPr>
            <p:ph type="sldNum" sz="quarter" idx="17"/>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1780158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p:nvPr>
        </p:nvSpPr>
        <p:spPr>
          <a:xfrm>
            <a:off x="536400" y="233362"/>
            <a:ext cx="4011352" cy="57204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afbeelding 24"/>
          <p:cNvSpPr>
            <a:spLocks noGrp="1"/>
          </p:cNvSpPr>
          <p:nvPr>
            <p:ph type="pic" sz="quarter" idx="17"/>
          </p:nvPr>
        </p:nvSpPr>
        <p:spPr>
          <a:xfrm>
            <a:off x="4827265" y="233362"/>
            <a:ext cx="4104000" cy="5719559"/>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2" name="Tijdelijke aanduiding voor dianummer 1"/>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7044709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0" y="0"/>
            <a:ext cx="9143999" cy="685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tel 1"/>
          <p:cNvSpPr>
            <a:spLocks noGrp="1"/>
          </p:cNvSpPr>
          <p:nvPr>
            <p:ph type="title"/>
          </p:nvPr>
        </p:nvSpPr>
        <p:spPr bwMode="white">
          <a:xfrm>
            <a:off x="491642" y="230188"/>
            <a:ext cx="8442796" cy="840125"/>
          </a:xfrm>
          <a:noFill/>
          <a:ln>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Tree>
    <p:extLst>
      <p:ext uri="{BB962C8B-B14F-4D97-AF65-F5344CB8AC3E}">
        <p14:creationId xmlns:p14="http://schemas.microsoft.com/office/powerpoint/2010/main" val="926628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015829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grafiek 5"/>
          <p:cNvSpPr>
            <a:spLocks noGrp="1"/>
          </p:cNvSpPr>
          <p:nvPr>
            <p:ph type="chart" sz="quarter" idx="17"/>
          </p:nvPr>
        </p:nvSpPr>
        <p:spPr>
          <a:xfrm>
            <a:off x="437321" y="1752600"/>
            <a:ext cx="8601903" cy="4314825"/>
          </a:xfrm>
          <a:noFill/>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1613773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7"/>
            <a:ext cx="8442796" cy="838800"/>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5" name="Tijdelijke aanduiding voor tabel 4"/>
          <p:cNvSpPr>
            <a:spLocks noGrp="1"/>
          </p:cNvSpPr>
          <p:nvPr>
            <p:ph type="tbl" sz="quarter" idx="10"/>
          </p:nvPr>
        </p:nvSpPr>
        <p:spPr>
          <a:xfrm>
            <a:off x="538163" y="1933575"/>
            <a:ext cx="8398089" cy="4028400"/>
          </a:xfrm>
        </p:spPr>
        <p:txBody>
          <a:bodyPr/>
          <a:lstStyle>
            <a:lvl1pPr>
              <a:defRPr>
                <a:solidFill>
                  <a:schemeClr val="bg2"/>
                </a:solidFill>
              </a:defRPr>
            </a:lvl1pPr>
          </a:lstStyle>
          <a:p>
            <a:endParaRPr lang="nl-NL" dirty="0"/>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3693371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pic>
        <p:nvPicPr>
          <p:cNvPr id="1026" name="Picture 2" descr="D:\GH_EU projects\EU QUICS\workshops and meetings\2015-06 training event Luxembourg June\Training Session 2\lecture\QUICS_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9921" y="6092118"/>
            <a:ext cx="1546790" cy="67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34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39787"/>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8521188"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a:p>
        </p:txBody>
      </p:sp>
      <p:sp>
        <p:nvSpPr>
          <p:cNvPr id="4" name="Tijdelijke aanduiding voor dianumm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24033010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8" name="Tijdelijke aanduiding voor tekst 4"/>
          <p:cNvSpPr>
            <a:spLocks noGrp="1"/>
          </p:cNvSpPr>
          <p:nvPr>
            <p:ph type="body" sz="quarter" idx="17"/>
          </p:nvPr>
        </p:nvSpPr>
        <p:spPr>
          <a:xfrm>
            <a:off x="495301" y="1835250"/>
            <a:ext cx="3276600" cy="41274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0345079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8" name="Tijdelijke aanduiding voor tekst 4"/>
          <p:cNvSpPr>
            <a:spLocks noGrp="1"/>
          </p:cNvSpPr>
          <p:nvPr>
            <p:ph type="body" sz="quarter" idx="17"/>
          </p:nvPr>
        </p:nvSpPr>
        <p:spPr>
          <a:xfrm>
            <a:off x="495301" y="1835250"/>
            <a:ext cx="3276600" cy="36576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p:txBody>
      </p:sp>
      <p:sp>
        <p:nvSpPr>
          <p:cNvPr id="12" name="Tijdelijke aanduiding voor afbeelding 24"/>
          <p:cNvSpPr>
            <a:spLocks noGrp="1" noChangeAspect="1"/>
          </p:cNvSpPr>
          <p:nvPr>
            <p:ph type="pic" sz="quarter" idx="18"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3"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4"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5"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Tree>
    <p:extLst>
      <p:ext uri="{BB962C8B-B14F-4D97-AF65-F5344CB8AC3E}">
        <p14:creationId xmlns:p14="http://schemas.microsoft.com/office/powerpoint/2010/main" val="39112640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94966267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95891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22/04/2017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723811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22/04/2017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021125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3CF7B8-8F42-4BAC-B25C-88DCA85883C4}" type="datetimeFigureOut">
              <a:rPr lang="en-GB" smtClean="0"/>
              <a:t>22/04/2017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87444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53CF7B8-8F42-4BAC-B25C-88DCA85883C4}" type="datetimeFigureOut">
              <a:rPr lang="en-GB" smtClean="0"/>
              <a:t>22/04/2017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428364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53CF7B8-8F42-4BAC-B25C-88DCA85883C4}" type="datetimeFigureOut">
              <a:rPr lang="en-GB" smtClean="0"/>
              <a:t>22/04/2017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028087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53CF7B8-8F42-4BAC-B25C-88DCA85883C4}" type="datetimeFigureOut">
              <a:rPr lang="en-GB" smtClean="0"/>
              <a:t>22/04/2017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136578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4" name="Tijdelijke aanduiding voor tekst 6"/>
          <p:cNvSpPr>
            <a:spLocks noGrp="1"/>
          </p:cNvSpPr>
          <p:nvPr>
            <p:ph type="body" sz="quarter" idx="11"/>
          </p:nvPr>
        </p:nvSpPr>
        <p:spPr>
          <a:xfrm>
            <a:off x="4793357"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dianummer 4"/>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27049317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CF7B8-8F42-4BAC-B25C-88DCA85883C4}" type="datetimeFigureOut">
              <a:rPr lang="en-GB" smtClean="0"/>
              <a:t>22/04/2017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2725403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3CF7B8-8F42-4BAC-B25C-88DCA85883C4}" type="datetimeFigureOut">
              <a:rPr lang="en-GB" smtClean="0"/>
              <a:t>22/04/2017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4177554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3CF7B8-8F42-4BAC-B25C-88DCA85883C4}" type="datetimeFigureOut">
              <a:rPr lang="en-GB" smtClean="0"/>
              <a:t>22/04/2017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844397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22/04/2017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4122277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53CF7B8-8F42-4BAC-B25C-88DCA85883C4}" type="datetimeFigureOut">
              <a:rPr lang="en-GB" smtClean="0"/>
              <a:t>22/04/2017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507D2B2-5E2E-4379-B59B-DF97DB1DF6A3}" type="slidenum">
              <a:rPr lang="en-GB" smtClean="0"/>
              <a:t>‹#›</a:t>
            </a:fld>
            <a:endParaRPr lang="en-GB"/>
          </a:p>
        </p:txBody>
      </p:sp>
    </p:spTree>
    <p:extLst>
      <p:ext uri="{BB962C8B-B14F-4D97-AF65-F5344CB8AC3E}">
        <p14:creationId xmlns:p14="http://schemas.microsoft.com/office/powerpoint/2010/main" val="34439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950174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6" name="Tijdelijke aanduiding voor grafiek 5"/>
          <p:cNvSpPr>
            <a:spLocks noGrp="1"/>
          </p:cNvSpPr>
          <p:nvPr>
            <p:ph type="chart" sz="quarter" idx="17"/>
          </p:nvPr>
        </p:nvSpPr>
        <p:spPr>
          <a:xfrm>
            <a:off x="4791075" y="1752600"/>
            <a:ext cx="4140000" cy="4314825"/>
          </a:xfrm>
          <a:noFill/>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8954067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tabel 4"/>
          <p:cNvSpPr>
            <a:spLocks noGrp="1"/>
          </p:cNvSpPr>
          <p:nvPr>
            <p:ph type="tbl" sz="quarter" idx="11"/>
          </p:nvPr>
        </p:nvSpPr>
        <p:spPr>
          <a:xfrm>
            <a:off x="4791075" y="1933575"/>
            <a:ext cx="4140000" cy="4028400"/>
          </a:xfrm>
        </p:spPr>
        <p:txBody>
          <a:bodyPr/>
          <a:lstStyle>
            <a:lvl1pPr>
              <a:defRPr>
                <a:solidFill>
                  <a:schemeClr val="bg2"/>
                </a:solidFill>
              </a:defRPr>
            </a:lvl1pPr>
          </a:lstStyle>
          <a:p>
            <a:endParaRPr lang="nl-NL" dirty="0"/>
          </a:p>
        </p:txBody>
      </p:sp>
      <p:sp>
        <p:nvSpPr>
          <p:cNvPr id="4" name="Tijdelijke aanduiding voor dianummer 3"/>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16283940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8" name="Tijdelijke aanduiding voor SmartArt 7"/>
          <p:cNvSpPr>
            <a:spLocks noGrp="1"/>
          </p:cNvSpPr>
          <p:nvPr>
            <p:ph type="dgm" sz="quarter" idx="10"/>
          </p:nvPr>
        </p:nvSpPr>
        <p:spPr>
          <a:xfrm>
            <a:off x="538163" y="1828800"/>
            <a:ext cx="8404225" cy="4133850"/>
          </a:xfrm>
        </p:spPr>
        <p:txBody>
          <a:bodyPr/>
          <a:lstStyle/>
          <a:p>
            <a:endParaRPr lang="nl-NL" dirty="0"/>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4607591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3" name="Tijdelijke aanduiding voor dianummer 2"/>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dirty="0"/>
          </a:p>
        </p:txBody>
      </p:sp>
    </p:spTree>
    <p:extLst>
      <p:ext uri="{BB962C8B-B14F-4D97-AF65-F5344CB8AC3E}">
        <p14:creationId xmlns:p14="http://schemas.microsoft.com/office/powerpoint/2010/main" val="320351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7"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8" name="Tijdelijke aanduiding voor afbeelding 24"/>
          <p:cNvSpPr>
            <a:spLocks noGrp="1" noChangeAspect="1"/>
          </p:cNvSpPr>
          <p:nvPr>
            <p:ph type="pic" sz="quarter" idx="20"/>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9" name="Tijdelijke aanduiding voor afbeelding 24"/>
          <p:cNvSpPr>
            <a:spLocks noGrp="1" noChangeAspect="1"/>
          </p:cNvSpPr>
          <p:nvPr>
            <p:ph type="pic" sz="quarter" idx="21"/>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0"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1" name="Titel 10"/>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a:p>
        </p:txBody>
      </p:sp>
      <p:sp>
        <p:nvSpPr>
          <p:cNvPr id="14" name="Tijdelijke aanduiding voor tekst 4"/>
          <p:cNvSpPr>
            <a:spLocks noGrp="1"/>
          </p:cNvSpPr>
          <p:nvPr>
            <p:ph type="body" sz="quarter" idx="22"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15" name="Tijdelijke aanduiding voor tekst 4"/>
          <p:cNvSpPr>
            <a:spLocks noGrp="1"/>
          </p:cNvSpPr>
          <p:nvPr>
            <p:ph type="body" sz="quarter" idx="23" hasCustomPrompt="1"/>
          </p:nvPr>
        </p:nvSpPr>
        <p:spPr bwMode="auto">
          <a:xfrm>
            <a:off x="476251"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
        <p:nvSpPr>
          <p:cNvPr id="16"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7"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
        <p:nvSpPr>
          <p:cNvPr id="18"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smtClean="0"/>
              <a:t>Klik op het pictogram als u een logo wilt toevoegen</a:t>
            </a:r>
            <a:endParaRPr lang="nl-NL" noProof="0" dirty="0"/>
          </a:p>
        </p:txBody>
      </p:sp>
    </p:spTree>
    <p:extLst>
      <p:ext uri="{BB962C8B-B14F-4D97-AF65-F5344CB8AC3E}">
        <p14:creationId xmlns:p14="http://schemas.microsoft.com/office/powerpoint/2010/main" val="38645169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5"/>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91642" y="230188"/>
            <a:ext cx="8442796" cy="839787"/>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a:extLst/>
        </p:spPr>
        <p:txBody>
          <a:bodyPr vert="horz" wrap="square" lIns="18000" tIns="0" rIns="91440" bIns="324000" numCol="1" anchor="t" anchorCtr="0" compatLnSpc="1">
            <a:prstTxWarp prst="textNoShape">
              <a:avLst/>
            </a:prstTxWarp>
            <a:spAutoFit/>
          </a:bodyPr>
          <a:lstStyle/>
          <a:p>
            <a:pPr lvl="0"/>
            <a:r>
              <a:rPr lang="en-GB" dirty="0" err="1" smtClean="0"/>
              <a:t>Klik</a:t>
            </a:r>
            <a:r>
              <a:rPr lang="en-GB" dirty="0" smtClean="0"/>
              <a:t> om de </a:t>
            </a:r>
            <a:r>
              <a:rPr lang="en-GB" dirty="0" err="1" smtClean="0"/>
              <a:t>stijl</a:t>
            </a:r>
            <a:r>
              <a:rPr lang="en-GB" dirty="0" smtClean="0"/>
              <a:t> te </a:t>
            </a:r>
            <a:r>
              <a:rPr lang="en-GB" dirty="0" err="1" smtClean="0"/>
              <a:t>bewerken</a:t>
            </a:r>
            <a:endParaRPr lang="en-GB" dirty="0" smtClean="0"/>
          </a:p>
        </p:txBody>
      </p:sp>
      <p:sp>
        <p:nvSpPr>
          <p:cNvPr id="1028" name="Tijdelijke aanduiding voor tekst 23"/>
          <p:cNvSpPr>
            <a:spLocks noGrp="1"/>
          </p:cNvSpPr>
          <p:nvPr>
            <p:ph type="body" idx="1"/>
          </p:nvPr>
        </p:nvSpPr>
        <p:spPr bwMode="auto">
          <a:xfrm>
            <a:off x="421200" y="1843200"/>
            <a:ext cx="8521188"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smtClean="0"/>
              <a:t>Klik</a:t>
            </a:r>
            <a:r>
              <a:rPr lang="en-GB" dirty="0" smtClean="0"/>
              <a:t> om de </a:t>
            </a:r>
            <a:r>
              <a:rPr lang="en-GB" dirty="0" err="1" smtClean="0"/>
              <a:t>modelstijlen</a:t>
            </a:r>
            <a:r>
              <a:rPr lang="en-GB" dirty="0" smtClean="0"/>
              <a:t> te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smtClean="0"/>
          </a:p>
          <a:p>
            <a:pPr lvl="4"/>
            <a:endParaRPr lang="en-GB" dirty="0" smtClean="0"/>
          </a:p>
        </p:txBody>
      </p:sp>
      <p:sp>
        <p:nvSpPr>
          <p:cNvPr id="4" name="Tijdelijke aanduiding voor dianummer 1"/>
          <p:cNvSpPr>
            <a:spLocks noGrp="1"/>
          </p:cNvSpPr>
          <p:nvPr>
            <p:ph type="sldNum" sz="quarter" idx="4"/>
          </p:nvPr>
        </p:nvSpPr>
        <p:spPr>
          <a:xfrm>
            <a:off x="8519145" y="6408000"/>
            <a:ext cx="468000" cy="164250"/>
          </a:xfrm>
          <a:prstGeom prst="rect">
            <a:avLst/>
          </a:prstGeom>
          <a:noFill/>
        </p:spPr>
        <p:txBody>
          <a:bodyPr wrap="square" tIns="0" rIns="36000" bIns="0" rtlCol="0">
            <a:noAutofit/>
          </a:bodyPr>
          <a:lstStyle>
            <a:lvl1pPr>
              <a:defRPr lang="nl-NL" sz="900" smtClean="0">
                <a:latin typeface="Verdana" pitchFamily="34" charset="0"/>
              </a:defRPr>
            </a:lvl1pPr>
          </a:lstStyle>
          <a:p>
            <a:pPr algn="r">
              <a:lnSpc>
                <a:spcPts val="1200"/>
              </a:lnSpc>
            </a:pPr>
            <a:fld id="{F25965E0-7062-474C-8671-DB3A3CE669B0}" type="slidenum">
              <a:rPr lang="en-GB" smtClean="0"/>
              <a:pPr algn="r">
                <a:lnSpc>
                  <a:spcPts val="1200"/>
                </a:lnSpc>
              </a:pPr>
              <a:t>‹#›</a:t>
            </a:fld>
            <a:endParaRPr lang="en-GB" dirty="0"/>
          </a:p>
        </p:txBody>
      </p:sp>
      <p:pic>
        <p:nvPicPr>
          <p:cNvPr id="2" name="Picture 1"/>
          <p:cNvPicPr>
            <a:picLocks/>
          </p:cNvPicPr>
          <p:nvPr userDrawn="1"/>
        </p:nvPicPr>
        <p:blipFill>
          <a:blip r:embed="rId26">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pic>
        <p:nvPicPr>
          <p:cNvPr id="2050" name="Picture 2" descr="D:\GH_EU projects\EU QUICS\workshops and meetings\2015-06 training event Luxembourg June\Training Session 2\lecture\QUICS_Logo.png"/>
          <p:cNvPicPr>
            <a:picLocks noChangeAspect="1" noChangeArrowheads="1"/>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7392110" y="6171931"/>
            <a:ext cx="1358783" cy="5924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86" r:id="rId19"/>
    <p:sldLayoutId id="2147483654" r:id="rId20"/>
    <p:sldLayoutId id="2147483666" r:id="rId21"/>
    <p:sldLayoutId id="2147483688" r:id="rId22"/>
    <p:sldLayoutId id="2147483690" r:id="rId23"/>
  </p:sldLayoutIdLst>
  <p:timing>
    <p:tnLst>
      <p:par>
        <p:cTn id="1" dur="indefinite" restart="never" nodeType="tmRoot"/>
      </p:par>
    </p:tnLst>
  </p:timing>
  <p:hf hdr="0" ftr="0" dt="0"/>
  <p:txStyles>
    <p:title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CF7B8-8F42-4BAC-B25C-88DCA85883C4}" type="datetimeFigureOut">
              <a:rPr lang="en-GB" smtClean="0"/>
              <a:t>22/04/2017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7D2B2-5E2E-4379-B59B-DF97DB1DF6A3}" type="slidenum">
              <a:rPr lang="en-GB" smtClean="0"/>
              <a:t>‹#›</a:t>
            </a:fld>
            <a:endParaRPr lang="en-GB"/>
          </a:p>
        </p:txBody>
      </p:sp>
    </p:spTree>
    <p:extLst>
      <p:ext uri="{BB962C8B-B14F-4D97-AF65-F5344CB8AC3E}">
        <p14:creationId xmlns:p14="http://schemas.microsoft.com/office/powerpoint/2010/main" val="376560321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10"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1866047"/>
          </a:xfrm>
        </p:spPr>
        <p:txBody>
          <a:bodyPr/>
          <a:lstStyle/>
          <a:p>
            <a:pPr algn="ctr"/>
            <a:r>
              <a:rPr lang="pl-PL" sz="3500" b="1" dirty="0" smtClean="0"/>
              <a:t>Introduction to uncertainty analysis in spatial environmental modelling</a:t>
            </a:r>
            <a:endParaRPr lang="en-GB" sz="3500" b="1" dirty="0"/>
          </a:p>
        </p:txBody>
      </p:sp>
      <p:pic>
        <p:nvPicPr>
          <p:cNvPr id="20" name="Tijdelijke aanduiding voor afbeelding 1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p:pic>
      <p:pic>
        <p:nvPicPr>
          <p:cNvPr id="17" name="Tijdelijke aanduiding voor afbeelding 16"/>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p:pic>
      <p:pic>
        <p:nvPicPr>
          <p:cNvPr id="16" name="Tijdelijke aanduiding voor afbeelding 15"/>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5" name="Tijdelijke aanduiding voor tekst 4"/>
          <p:cNvSpPr>
            <a:spLocks noGrp="1"/>
          </p:cNvSpPr>
          <p:nvPr>
            <p:ph type="body" sz="quarter" idx="18"/>
          </p:nvPr>
        </p:nvSpPr>
        <p:spPr>
          <a:xfrm>
            <a:off x="455043" y="2178807"/>
            <a:ext cx="8447087" cy="371475"/>
          </a:xfrm>
        </p:spPr>
        <p:txBody>
          <a:bodyPr/>
          <a:lstStyle/>
          <a:p>
            <a:r>
              <a:rPr lang="pl-PL" dirty="0" smtClean="0"/>
              <a:t>Kasia Sawicka and Gerard Heuvelink</a:t>
            </a:r>
          </a:p>
          <a:p>
            <a:r>
              <a:rPr lang="pl-PL" dirty="0" smtClean="0"/>
              <a:t>Vienna, 24 April 2017</a:t>
            </a:r>
            <a:endParaRPr lang="en-GB" dirty="0"/>
          </a:p>
        </p:txBody>
      </p:sp>
      <p:pic>
        <p:nvPicPr>
          <p:cNvPr id="9" name="Picture Placeholder 8"/>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4587" b="4587"/>
          <a:stretch>
            <a:fillRect/>
          </a:stretch>
        </p:blipFill>
        <p:spPr/>
      </p:pic>
      <p:grpSp>
        <p:nvGrpSpPr>
          <p:cNvPr id="8" name="Group 7"/>
          <p:cNvGrpSpPr/>
          <p:nvPr/>
        </p:nvGrpSpPr>
        <p:grpSpPr>
          <a:xfrm>
            <a:off x="3874718" y="6048176"/>
            <a:ext cx="3223365" cy="884127"/>
            <a:chOff x="1062796" y="38817232"/>
            <a:chExt cx="11133162" cy="3220751"/>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96" y="38817232"/>
              <a:ext cx="4238671" cy="2880000"/>
            </a:xfrm>
            <a:prstGeom prst="rect">
              <a:avLst/>
            </a:prstGeom>
          </p:spPr>
        </p:pic>
        <p:sp>
          <p:nvSpPr>
            <p:cNvPr id="11" name="Rectangle 10"/>
            <p:cNvSpPr/>
            <p:nvPr/>
          </p:nvSpPr>
          <p:spPr>
            <a:xfrm>
              <a:off x="5301469" y="38979960"/>
              <a:ext cx="6894489" cy="3058023"/>
            </a:xfrm>
            <a:prstGeom prst="rect">
              <a:avLst/>
            </a:prstGeom>
          </p:spPr>
          <p:txBody>
            <a:bodyPr wrap="square">
              <a:spAutoFit/>
            </a:bodyPr>
            <a:ls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just"/>
              <a:r>
                <a:rPr lang="en-GB" sz="800" dirty="0" smtClean="0"/>
                <a:t>This project has received funding from the European Union’s Seventh Framework Programme for research, technological development and demonstration under grant agreement no 607000.</a:t>
              </a:r>
              <a:endParaRPr lang="en-GB" sz="800" dirty="0"/>
            </a:p>
          </p:txBody>
        </p:sp>
        <p:sp>
          <p:nvSpPr>
            <p:cNvPr id="12" name="Rectangle 11"/>
            <p:cNvSpPr/>
            <p:nvPr/>
          </p:nvSpPr>
          <p:spPr>
            <a:xfrm>
              <a:off x="1062796" y="38817232"/>
              <a:ext cx="11133162"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p>
          </p:txBody>
        </p:sp>
      </p:grpSp>
    </p:spTree>
    <p:extLst>
      <p:ext uri="{BB962C8B-B14F-4D97-AF65-F5344CB8AC3E}">
        <p14:creationId xmlns:p14="http://schemas.microsoft.com/office/powerpoint/2010/main" val="1983885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dirty="0" smtClean="0"/>
              <a:t>Monte Carlo method</a:t>
            </a:r>
            <a:endParaRPr lang="en-GB" dirty="0"/>
          </a:p>
        </p:txBody>
      </p:sp>
      <p:sp>
        <p:nvSpPr>
          <p:cNvPr id="3" name="Text Placeholder 2"/>
          <p:cNvSpPr>
            <a:spLocks noGrp="1"/>
          </p:cNvSpPr>
          <p:nvPr>
            <p:ph type="body" sz="quarter" idx="10"/>
          </p:nvPr>
        </p:nvSpPr>
        <p:spPr>
          <a:xfrm>
            <a:off x="1524000" y="2362200"/>
            <a:ext cx="6208200" cy="1669951"/>
          </a:xfrm>
          <a:solidFill>
            <a:srgbClr val="CCCCFF"/>
          </a:solidFill>
        </p:spPr>
        <p:txBody>
          <a:bodyPr/>
          <a:lstStyle/>
          <a:p>
            <a:pPr marL="0" indent="0" algn="ctr">
              <a:lnSpc>
                <a:spcPct val="150000"/>
              </a:lnSpc>
              <a:buNone/>
            </a:pPr>
            <a:r>
              <a:rPr lang="en-GB" sz="3200" dirty="0" smtClean="0"/>
              <a:t>Introduce by means of an example</a:t>
            </a:r>
            <a:endParaRPr lang="en-GB" sz="32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10</a:t>
            </a:fld>
            <a:endParaRPr lang="en-GB" dirty="0">
              <a:solidFill>
                <a:srgbClr val="005172"/>
              </a:solidFill>
            </a:endParaRPr>
          </a:p>
        </p:txBody>
      </p:sp>
    </p:spTree>
    <p:extLst>
      <p:ext uri="{BB962C8B-B14F-4D97-AF65-F5344CB8AC3E}">
        <p14:creationId xmlns:p14="http://schemas.microsoft.com/office/powerpoint/2010/main" val="1135915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1353086"/>
          </a:xfrm>
        </p:spPr>
        <p:txBody>
          <a:bodyPr/>
          <a:lstStyle/>
          <a:p>
            <a:r>
              <a:rPr lang="en-GB" smtClean="0"/>
              <a:t>Example: computing </a:t>
            </a:r>
            <a:r>
              <a:rPr lang="en-GB" dirty="0" smtClean="0"/>
              <a:t>slope from DEM for a 2 by 2.5 area in the Austrian Alps</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11</a:t>
            </a:fld>
            <a:endParaRPr lang="en-GB" dirty="0">
              <a:solidFill>
                <a:srgbClr val="005172"/>
              </a:solidFill>
            </a:endParaRPr>
          </a:p>
        </p:txBody>
      </p:sp>
      <p:pic>
        <p:nvPicPr>
          <p:cNvPr id="5" name="Picture 3" descr="oos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1981200"/>
            <a:ext cx="55626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oost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8400" y="1905000"/>
            <a:ext cx="26320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919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1353086"/>
          </a:xfrm>
        </p:spPr>
        <p:txBody>
          <a:bodyPr/>
          <a:lstStyle/>
          <a:p>
            <a:r>
              <a:rPr lang="en-GB" dirty="0" smtClean="0"/>
              <a:t>Slope map computed from the DEM (percent):</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12</a:t>
            </a:fld>
            <a:endParaRPr lang="en-GB" dirty="0">
              <a:solidFill>
                <a:srgbClr val="005172"/>
              </a:solidFill>
            </a:endParaRPr>
          </a:p>
        </p:txBody>
      </p:sp>
      <p:grpSp>
        <p:nvGrpSpPr>
          <p:cNvPr id="8" name="Group 3"/>
          <p:cNvGrpSpPr>
            <a:grpSpLocks/>
          </p:cNvGrpSpPr>
          <p:nvPr/>
        </p:nvGrpSpPr>
        <p:grpSpPr bwMode="auto">
          <a:xfrm>
            <a:off x="628650" y="1981200"/>
            <a:ext cx="8515350" cy="4610100"/>
            <a:chOff x="192" y="1248"/>
            <a:chExt cx="5364" cy="2904"/>
          </a:xfrm>
        </p:grpSpPr>
        <p:pic>
          <p:nvPicPr>
            <p:cNvPr id="9" name="Picture 4" descr="slop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2" y="1248"/>
              <a:ext cx="3504" cy="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slop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36" y="1248"/>
              <a:ext cx="1620"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18363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solidFill>
                  <a:srgbClr val="005172"/>
                </a:solidFill>
              </a:rPr>
              <a:pPr algn="r">
                <a:lnSpc>
                  <a:spcPts val="1200"/>
                </a:lnSpc>
              </a:pPr>
              <a:t>13</a:t>
            </a:fld>
            <a:endParaRPr lang="en-GB" dirty="0">
              <a:solidFill>
                <a:srgbClr val="005172"/>
              </a:solidFill>
            </a:endParaRPr>
          </a:p>
        </p:txBody>
      </p:sp>
      <p:sp>
        <p:nvSpPr>
          <p:cNvPr id="4" name="Text Placeholder 2"/>
          <p:cNvSpPr txBox="1">
            <a:spLocks/>
          </p:cNvSpPr>
          <p:nvPr/>
        </p:nvSpPr>
        <p:spPr>
          <a:xfrm>
            <a:off x="1524000" y="2133600"/>
            <a:ext cx="6208200" cy="2340000"/>
          </a:xfrm>
          <a:prstGeom prst="rect">
            <a:avLst/>
          </a:prstGeom>
          <a:solidFill>
            <a:srgbClr val="CCCCFF"/>
          </a:solidFill>
        </p:spPr>
        <p:txBody>
          <a:bodyPr wrap="square" tIns="0" rIns="36000" bIns="0" rtlCol="0">
            <a:noAutofit/>
          </a:bodyPr>
          <a:lstStyle>
            <a:defPPr>
              <a:defRPr lang="en-US"/>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sz="2800" kern="1200">
                <a:solidFill>
                  <a:schemeClr val="tx1"/>
                </a:solidFill>
                <a:latin typeface="Times New Roman" pitchFamily="18" charset="0"/>
                <a:ea typeface="+mn-ea"/>
                <a:cs typeface="+mn-cs"/>
              </a:defRPr>
            </a:lvl2pPr>
            <a:lvl3pPr marL="914400" algn="l" rtl="0" fontAlgn="base">
              <a:spcBef>
                <a:spcPct val="0"/>
              </a:spcBef>
              <a:spcAft>
                <a:spcPct val="0"/>
              </a:spcAft>
              <a:defRPr sz="2800" kern="1200">
                <a:solidFill>
                  <a:schemeClr val="tx1"/>
                </a:solidFill>
                <a:latin typeface="Times New Roman" pitchFamily="18" charset="0"/>
                <a:ea typeface="+mn-ea"/>
                <a:cs typeface="+mn-cs"/>
              </a:defRPr>
            </a:lvl3pPr>
            <a:lvl4pPr marL="1371600" algn="l" rtl="0" fontAlgn="base">
              <a:spcBef>
                <a:spcPct val="0"/>
              </a:spcBef>
              <a:spcAft>
                <a:spcPct val="0"/>
              </a:spcAft>
              <a:defRPr sz="2800" kern="1200">
                <a:solidFill>
                  <a:schemeClr val="tx1"/>
                </a:solidFill>
                <a:latin typeface="Times New Roman" pitchFamily="18" charset="0"/>
                <a:ea typeface="+mn-ea"/>
                <a:cs typeface="+mn-cs"/>
              </a:defRPr>
            </a:lvl4pPr>
            <a:lvl5pPr marL="1828800" algn="l" rtl="0" fontAlgn="base">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a:lstStyle>
          <a:p>
            <a:pPr algn="ctr">
              <a:lnSpc>
                <a:spcPct val="150000"/>
              </a:lnSpc>
            </a:pPr>
            <a:r>
              <a:rPr lang="en-GB" sz="3200" dirty="0" smtClean="0"/>
              <a:t>Now let the uncertainty about the elevation be </a:t>
            </a:r>
            <a:r>
              <a:rPr lang="en-GB" sz="3200" dirty="0" smtClean="0">
                <a:sym typeface="Symbol"/>
              </a:rPr>
              <a:t> 10 meter</a:t>
            </a:r>
            <a:endParaRPr lang="en-GB" sz="3200" dirty="0"/>
          </a:p>
        </p:txBody>
      </p:sp>
    </p:spTree>
    <p:extLst>
      <p:ext uri="{BB962C8B-B14F-4D97-AF65-F5344CB8AC3E}">
        <p14:creationId xmlns:p14="http://schemas.microsoft.com/office/powerpoint/2010/main" val="2659672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6195543"/>
            <a:ext cx="8784077"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6" name="Rectangle 5"/>
          <p:cNvSpPr/>
          <p:nvPr/>
        </p:nvSpPr>
        <p:spPr>
          <a:xfrm>
            <a:off x="0" y="6195543"/>
            <a:ext cx="5019472"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2" name="Title 1"/>
          <p:cNvSpPr>
            <a:spLocks noGrp="1"/>
          </p:cNvSpPr>
          <p:nvPr>
            <p:ph type="title"/>
          </p:nvPr>
        </p:nvSpPr>
        <p:spPr>
          <a:xfrm>
            <a:off x="491642" y="230188"/>
            <a:ext cx="8442796" cy="840125"/>
          </a:xfrm>
        </p:spPr>
        <p:txBody>
          <a:bodyPr/>
          <a:lstStyle/>
          <a:p>
            <a:r>
              <a:rPr lang="en-GB" dirty="0" smtClean="0"/>
              <a:t>Realisations of uncertain DEM:</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14</a:t>
            </a:fld>
            <a:endParaRPr lang="en-GB" dirty="0">
              <a:solidFill>
                <a:srgbClr val="005172"/>
              </a:solidFill>
            </a:endParaRPr>
          </a:p>
        </p:txBody>
      </p:sp>
      <p:pic>
        <p:nvPicPr>
          <p:cNvPr id="8" name="Picture 3" descr="AnimOost"/>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1219200"/>
            <a:ext cx="662940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82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6195543"/>
            <a:ext cx="8784077" cy="66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7" name="Rectangle 6"/>
          <p:cNvSpPr/>
          <p:nvPr/>
        </p:nvSpPr>
        <p:spPr>
          <a:xfrm>
            <a:off x="0" y="6195543"/>
            <a:ext cx="5562600"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pic>
        <p:nvPicPr>
          <p:cNvPr id="6" name="Picture 3" descr="AnimSlop"/>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8080" y="1198880"/>
            <a:ext cx="6630881"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91642" y="230188"/>
            <a:ext cx="8442796" cy="840125"/>
          </a:xfrm>
        </p:spPr>
        <p:txBody>
          <a:bodyPr/>
          <a:lstStyle/>
          <a:p>
            <a:r>
              <a:rPr lang="en-GB" dirty="0" smtClean="0"/>
              <a:t>Corresponding slope maps:</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15</a:t>
            </a:fld>
            <a:endParaRPr lang="en-GB" dirty="0">
              <a:solidFill>
                <a:srgbClr val="005172"/>
              </a:solidFill>
            </a:endParaRPr>
          </a:p>
        </p:txBody>
      </p:sp>
    </p:spTree>
    <p:extLst>
      <p:ext uri="{BB962C8B-B14F-4D97-AF65-F5344CB8AC3E}">
        <p14:creationId xmlns:p14="http://schemas.microsoft.com/office/powerpoint/2010/main" val="3203212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dirty="0" smtClean="0"/>
              <a:t>Histograms capture uncertainty in slope:</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16</a:t>
            </a:fld>
            <a:endParaRPr lang="en-GB" dirty="0">
              <a:solidFill>
                <a:srgbClr val="005172"/>
              </a:solidFill>
            </a:endParaRPr>
          </a:p>
        </p:txBody>
      </p:sp>
      <p:grpSp>
        <p:nvGrpSpPr>
          <p:cNvPr id="3" name="Group 2"/>
          <p:cNvGrpSpPr/>
          <p:nvPr/>
        </p:nvGrpSpPr>
        <p:grpSpPr>
          <a:xfrm>
            <a:off x="228228" y="1345660"/>
            <a:ext cx="8669338" cy="4535488"/>
            <a:chOff x="199231" y="1524000"/>
            <a:chExt cx="8669338" cy="4535488"/>
          </a:xfrm>
        </p:grpSpPr>
        <p:pic>
          <p:nvPicPr>
            <p:cNvPr id="9" name="Picture 4" descr="slop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51831" y="1828800"/>
              <a:ext cx="5105400"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5"/>
            <p:cNvGraphicFramePr>
              <a:graphicFrameLocks noChangeAspect="1"/>
            </p:cNvGraphicFramePr>
            <p:nvPr>
              <p:extLst>
                <p:ext uri="{D42A27DB-BD31-4B8C-83A1-F6EECF244321}">
                  <p14:modId xmlns:p14="http://schemas.microsoft.com/office/powerpoint/2010/main" val="3698235338"/>
                </p:ext>
              </p:extLst>
            </p:nvPr>
          </p:nvGraphicFramePr>
          <p:xfrm>
            <a:off x="199231" y="3048000"/>
            <a:ext cx="1508125" cy="1206500"/>
          </p:xfrm>
          <a:graphic>
            <a:graphicData uri="http://schemas.openxmlformats.org/presentationml/2006/ole">
              <mc:AlternateContent xmlns:mc="http://schemas.openxmlformats.org/markup-compatibility/2006">
                <mc:Choice xmlns:v="urn:schemas-microsoft-com:vml" Requires="v">
                  <p:oleObj spid="_x0000_s9701" name="Picture" r:id="rId5" imgW="4535729" imgH="3628644" progId="StaticEnhancedMetafile">
                    <p:embed/>
                  </p:oleObj>
                </mc:Choice>
                <mc:Fallback>
                  <p:oleObj name="Picture" r:id="rId5" imgW="4535729" imgH="3628644" progId="StaticEnhancedMetafil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1" y="3048000"/>
                          <a:ext cx="1508125"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2948614816"/>
                </p:ext>
              </p:extLst>
            </p:nvPr>
          </p:nvGraphicFramePr>
          <p:xfrm>
            <a:off x="7362031" y="4343400"/>
            <a:ext cx="1506538" cy="1204913"/>
          </p:xfrm>
          <a:graphic>
            <a:graphicData uri="http://schemas.openxmlformats.org/presentationml/2006/ole">
              <mc:AlternateContent xmlns:mc="http://schemas.openxmlformats.org/markup-compatibility/2006">
                <mc:Choice xmlns:v="urn:schemas-microsoft-com:vml" Requires="v">
                  <p:oleObj spid="_x0000_s9702" name="Figuur" r:id="rId7" imgW="4535729" imgH="3628644" progId="StaticEnhancedMetafile">
                    <p:embed/>
                  </p:oleObj>
                </mc:Choice>
                <mc:Fallback>
                  <p:oleObj name="Figuur" r:id="rId7" imgW="4535729" imgH="3628644" progId="StaticEnhancedMetafil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2031" y="4343400"/>
                          <a:ext cx="150653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65631963"/>
                </p:ext>
              </p:extLst>
            </p:nvPr>
          </p:nvGraphicFramePr>
          <p:xfrm>
            <a:off x="7285831" y="1524000"/>
            <a:ext cx="1524000" cy="1219200"/>
          </p:xfrm>
          <a:graphic>
            <a:graphicData uri="http://schemas.openxmlformats.org/presentationml/2006/ole">
              <mc:AlternateContent xmlns:mc="http://schemas.openxmlformats.org/markup-compatibility/2006">
                <mc:Choice xmlns:v="urn:schemas-microsoft-com:vml" Requires="v">
                  <p:oleObj spid="_x0000_s9703" name="Figuur" r:id="rId9" imgW="4535729" imgH="3628644" progId="StaticEnhancedMetafile">
                    <p:embed/>
                  </p:oleObj>
                </mc:Choice>
                <mc:Fallback>
                  <p:oleObj name="Figuur" r:id="rId9" imgW="4535729" imgH="3628644" progId="StaticEnhancedMetafil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831" y="1524000"/>
                          <a:ext cx="1524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8"/>
            <p:cNvSpPr>
              <a:spLocks noChangeShapeType="1"/>
            </p:cNvSpPr>
            <p:nvPr/>
          </p:nvSpPr>
          <p:spPr bwMode="auto">
            <a:xfrm>
              <a:off x="1672431" y="3714750"/>
              <a:ext cx="1955800" cy="781050"/>
            </a:xfrm>
            <a:prstGeom prst="line">
              <a:avLst/>
            </a:prstGeom>
            <a:noFill/>
            <a:ln w="38100" cap="sq">
              <a:solidFill>
                <a:schemeClr val="accent6"/>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sp>
          <p:nvSpPr>
            <p:cNvPr id="14" name="Line 9"/>
            <p:cNvSpPr>
              <a:spLocks noChangeShapeType="1"/>
            </p:cNvSpPr>
            <p:nvPr/>
          </p:nvSpPr>
          <p:spPr bwMode="auto">
            <a:xfrm flipH="1">
              <a:off x="5761831" y="2057400"/>
              <a:ext cx="1574800" cy="1295400"/>
            </a:xfrm>
            <a:prstGeom prst="line">
              <a:avLst/>
            </a:prstGeom>
            <a:noFill/>
            <a:ln w="38100" cap="sq">
              <a:solidFill>
                <a:srgbClr val="000000"/>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sp>
          <p:nvSpPr>
            <p:cNvPr id="15" name="Line 10"/>
            <p:cNvSpPr>
              <a:spLocks noChangeShapeType="1"/>
            </p:cNvSpPr>
            <p:nvPr/>
          </p:nvSpPr>
          <p:spPr bwMode="auto">
            <a:xfrm flipH="1">
              <a:off x="5685631" y="4845050"/>
              <a:ext cx="1727200" cy="184150"/>
            </a:xfrm>
            <a:prstGeom prst="line">
              <a:avLst/>
            </a:prstGeom>
            <a:noFill/>
            <a:ln w="38100" cap="sq">
              <a:solidFill>
                <a:schemeClr val="accent6"/>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en-GB"/>
            </a:p>
          </p:txBody>
        </p:sp>
      </p:grpSp>
    </p:spTree>
    <p:extLst>
      <p:ext uri="{BB962C8B-B14F-4D97-AF65-F5344CB8AC3E}">
        <p14:creationId xmlns:p14="http://schemas.microsoft.com/office/powerpoint/2010/main" val="2297595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606391"/>
          </a:xfrm>
        </p:spPr>
        <p:txBody>
          <a:bodyPr/>
          <a:lstStyle/>
          <a:p>
            <a:r>
              <a:rPr lang="en-GB" dirty="0" smtClean="0"/>
              <a:t>Monte Carlo algorithm:</a:t>
            </a:r>
            <a:endParaRPr lang="en-GB" dirty="0"/>
          </a:p>
        </p:txBody>
      </p:sp>
      <p:sp>
        <p:nvSpPr>
          <p:cNvPr id="3" name="Text Placeholder 2"/>
          <p:cNvSpPr>
            <a:spLocks noGrp="1"/>
          </p:cNvSpPr>
          <p:nvPr>
            <p:ph type="body" sz="quarter" idx="10"/>
          </p:nvPr>
        </p:nvSpPr>
        <p:spPr>
          <a:xfrm>
            <a:off x="381000" y="990600"/>
            <a:ext cx="8521188" cy="3124200"/>
          </a:xfrm>
        </p:spPr>
        <p:txBody>
          <a:bodyPr/>
          <a:lstStyle/>
          <a:p>
            <a:pPr marL="457200" indent="-457200">
              <a:buSzPct val="100000"/>
              <a:buFont typeface="+mj-lt"/>
              <a:buAutoNum type="arabicPeriod"/>
            </a:pPr>
            <a:r>
              <a:rPr lang="en-GB" sz="2000" dirty="0" smtClean="0"/>
              <a:t>Repeat N times (N </a:t>
            </a:r>
            <a:r>
              <a:rPr lang="en-GB" sz="2000" dirty="0" smtClean="0">
                <a:sym typeface="Symbol"/>
              </a:rPr>
              <a:t> 100):</a:t>
            </a:r>
          </a:p>
          <a:p>
            <a:pPr marL="1187450" lvl="1" indent="-457200">
              <a:buSzPct val="100000"/>
              <a:buFont typeface="+mj-lt"/>
              <a:buAutoNum type="arabicPeriod"/>
            </a:pPr>
            <a:r>
              <a:rPr lang="en-GB" sz="2000" dirty="0" smtClean="0"/>
              <a:t>Simulate a realisation from the probability distribution of the uncertain inputs using a pseudo-random number generator</a:t>
            </a:r>
          </a:p>
          <a:p>
            <a:pPr marL="1187450" lvl="1" indent="-457200">
              <a:buSzPct val="100000"/>
              <a:buFont typeface="+mj-lt"/>
              <a:buAutoNum type="arabicPeriod"/>
            </a:pPr>
            <a:r>
              <a:rPr lang="en-GB" sz="2000" dirty="0" smtClean="0"/>
              <a:t>Run the model with these inputs and store the result</a:t>
            </a:r>
          </a:p>
          <a:p>
            <a:pPr marL="457200" indent="-457200">
              <a:buSzPct val="100000"/>
              <a:buFont typeface="+mj-lt"/>
              <a:buAutoNum type="arabicPeriod"/>
            </a:pPr>
            <a:r>
              <a:rPr lang="en-GB" sz="2000" dirty="0" smtClean="0"/>
              <a:t>Analyse the N model outputs by computing summary statistics such as the mean and standard deviation (the latter is a measure of the output uncertainty)</a:t>
            </a:r>
            <a:endParaRPr lang="en-GB" sz="20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solidFill>
                  <a:srgbClr val="005172"/>
                </a:solidFill>
              </a:rPr>
              <a:pPr algn="r">
                <a:lnSpc>
                  <a:spcPts val="1200"/>
                </a:lnSpc>
              </a:pPr>
              <a:t>17</a:t>
            </a:fld>
            <a:endParaRPr lang="en-GB" dirty="0">
              <a:solidFill>
                <a:srgbClr val="005172"/>
              </a:solidFill>
            </a:endParaRPr>
          </a:p>
        </p:txBody>
      </p:sp>
      <p:pic>
        <p:nvPicPr>
          <p:cNvPr id="36866" name="Picture 2" descr="D:\GH_SGL\Workshops Cursussen Congressen\2014\PERC Uncertainty\Lectures\Whole_Monac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150306"/>
            <a:ext cx="3429000" cy="2571488"/>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D:\GH_SGL\Workshops Cursussen Congressen\2014\PERC Uncertainty\Lectures\monte-carlo-casin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4150306"/>
            <a:ext cx="4571534" cy="25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65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53086"/>
          </a:xfrm>
        </p:spPr>
        <p:txBody>
          <a:bodyPr/>
          <a:lstStyle/>
          <a:p>
            <a:pPr marL="457200" indent="-457200">
              <a:spcAft>
                <a:spcPts val="1800"/>
              </a:spcAft>
            </a:pPr>
            <a:r>
              <a:rPr lang="en-GB" sz="3200" dirty="0" smtClean="0"/>
              <a:t>Performing the actual </a:t>
            </a:r>
            <a:r>
              <a:rPr lang="en-GB" sz="3200" dirty="0" smtClean="0">
                <a:solidFill>
                  <a:srgbClr val="6600CC"/>
                </a:solidFill>
              </a:rPr>
              <a:t>UNCERTAINTY PROPAGATION ANALYSIS</a:t>
            </a:r>
            <a:endParaRPr lang="en-GB" sz="3200" dirty="0">
              <a:solidFill>
                <a:srgbClr val="6600CC"/>
              </a:solidFill>
            </a:endParaRPr>
          </a:p>
        </p:txBody>
      </p:sp>
      <p:sp>
        <p:nvSpPr>
          <p:cNvPr id="3" name="Text Placeholder 2"/>
          <p:cNvSpPr>
            <a:spLocks noGrp="1"/>
          </p:cNvSpPr>
          <p:nvPr>
            <p:ph type="body" sz="quarter" idx="10"/>
          </p:nvPr>
        </p:nvSpPr>
        <p:spPr/>
        <p:txBody>
          <a:bodyPr/>
          <a:lstStyle/>
          <a:p>
            <a:pPr marL="457200" indent="-457200">
              <a:buSzPct val="100000"/>
              <a:buFont typeface="+mj-lt"/>
              <a:buAutoNum type="arabicPeriod"/>
            </a:pPr>
            <a:r>
              <a:rPr lang="en-GB" dirty="0" smtClean="0"/>
              <a:t>Taylor series approximation method</a:t>
            </a:r>
          </a:p>
          <a:p>
            <a:pPr marL="457200" indent="-457200">
              <a:buSzPct val="100000"/>
              <a:buFont typeface="+mj-lt"/>
              <a:buAutoNum type="arabicPeriod"/>
            </a:pPr>
            <a:r>
              <a:rPr lang="en-GB" dirty="0" smtClean="0"/>
              <a:t>Monte Carlo method</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18</a:t>
            </a:fld>
            <a:endParaRPr lang="en-GB" dirty="0"/>
          </a:p>
        </p:txBody>
      </p:sp>
      <p:grpSp>
        <p:nvGrpSpPr>
          <p:cNvPr id="17" name="Group 16"/>
          <p:cNvGrpSpPr/>
          <p:nvPr/>
        </p:nvGrpSpPr>
        <p:grpSpPr>
          <a:xfrm>
            <a:off x="477519" y="2685012"/>
            <a:ext cx="8521188" cy="3020805"/>
            <a:chOff x="477519" y="2685012"/>
            <a:chExt cx="8521188" cy="3020805"/>
          </a:xfrm>
        </p:grpSpPr>
        <p:grpSp>
          <p:nvGrpSpPr>
            <p:cNvPr id="13" name="Group 12"/>
            <p:cNvGrpSpPr/>
            <p:nvPr/>
          </p:nvGrpSpPr>
          <p:grpSpPr>
            <a:xfrm>
              <a:off x="477519" y="3572217"/>
              <a:ext cx="8521188" cy="2133600"/>
              <a:chOff x="477519" y="3572217"/>
              <a:chExt cx="8521188" cy="2133600"/>
            </a:xfrm>
          </p:grpSpPr>
          <p:sp>
            <p:nvSpPr>
              <p:cNvPr id="9" name="Text Placeholder 2"/>
              <p:cNvSpPr txBox="1">
                <a:spLocks/>
              </p:cNvSpPr>
              <p:nvPr/>
            </p:nvSpPr>
            <p:spPr bwMode="auto">
              <a:xfrm>
                <a:off x="477519" y="4029417"/>
                <a:ext cx="8521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000"/>
                  </a:lnSpc>
                </a:pPr>
                <a:r>
                  <a:rPr lang="en-GB" sz="1600" dirty="0" smtClean="0"/>
                  <a:t>Yields the full output pdf, not only the mean and variance</a:t>
                </a:r>
              </a:p>
              <a:p>
                <a:pPr>
                  <a:lnSpc>
                    <a:spcPts val="2000"/>
                  </a:lnSpc>
                </a:pPr>
                <a:r>
                  <a:rPr lang="en-GB" sz="1600" dirty="0" smtClean="0"/>
                  <a:t>Works with any model</a:t>
                </a:r>
              </a:p>
              <a:p>
                <a:pPr>
                  <a:lnSpc>
                    <a:spcPts val="2000"/>
                  </a:lnSpc>
                </a:pPr>
                <a:r>
                  <a:rPr lang="en-GB" sz="1600" dirty="0" smtClean="0"/>
                  <a:t>Easy to implement</a:t>
                </a:r>
                <a:endParaRPr lang="en-GB" sz="1600" dirty="0"/>
              </a:p>
            </p:txBody>
          </p:sp>
          <p:sp>
            <p:nvSpPr>
              <p:cNvPr id="12" name="TextBox 11"/>
              <p:cNvSpPr txBox="1"/>
              <p:nvPr/>
            </p:nvSpPr>
            <p:spPr>
              <a:xfrm>
                <a:off x="477519" y="3572217"/>
                <a:ext cx="5381986" cy="323165"/>
              </a:xfrm>
              <a:prstGeom prst="rect">
                <a:avLst/>
              </a:prstGeom>
              <a:noFill/>
            </p:spPr>
            <p:txBody>
              <a:bodyPr wrap="none" rtlCol="0">
                <a:spAutoFit/>
              </a:bodyPr>
              <a:lstStyle/>
              <a:p>
                <a:pPr>
                  <a:lnSpc>
                    <a:spcPts val="1800"/>
                  </a:lnSpc>
                </a:pPr>
                <a:r>
                  <a:rPr lang="en-GB" sz="2400" dirty="0" smtClean="0">
                    <a:latin typeface="Verdana" pitchFamily="34" charset="0"/>
                  </a:rPr>
                  <a:t>Advantages </a:t>
                </a:r>
                <a:r>
                  <a:rPr lang="en-GB" sz="2400" dirty="0" smtClean="0">
                    <a:solidFill>
                      <a:srgbClr val="FF0000"/>
                    </a:solidFill>
                    <a:latin typeface="Verdana" pitchFamily="34" charset="0"/>
                  </a:rPr>
                  <a:t>Monte Carlo </a:t>
                </a:r>
                <a:r>
                  <a:rPr lang="en-GB" sz="2400" dirty="0" smtClean="0">
                    <a:latin typeface="Verdana" pitchFamily="34" charset="0"/>
                  </a:rPr>
                  <a:t>method:</a:t>
                </a:r>
              </a:p>
            </p:txBody>
          </p:sp>
        </p:grpSp>
        <p:cxnSp>
          <p:nvCxnSpPr>
            <p:cNvPr id="15" name="Straight Connector 14"/>
            <p:cNvCxnSpPr/>
            <p:nvPr/>
          </p:nvCxnSpPr>
          <p:spPr>
            <a:xfrm flipV="1">
              <a:off x="872836" y="2685012"/>
              <a:ext cx="3100648" cy="831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52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468313" y="116632"/>
            <a:ext cx="8229600" cy="840125"/>
          </a:xfrm>
        </p:spPr>
        <p:txBody>
          <a:bodyPr/>
          <a:lstStyle/>
          <a:p>
            <a:r>
              <a:rPr lang="en-GB" dirty="0" smtClean="0"/>
              <a:t>Monte Carlo method with spatial inputs</a:t>
            </a:r>
            <a:endParaRPr lang="en-GB" dirty="0"/>
          </a:p>
        </p:txBody>
      </p:sp>
      <p:sp>
        <p:nvSpPr>
          <p:cNvPr id="268291" name="Rectangle 3"/>
          <p:cNvSpPr>
            <a:spLocks noGrp="1" noChangeArrowheads="1"/>
          </p:cNvSpPr>
          <p:nvPr>
            <p:ph type="body" idx="1"/>
          </p:nvPr>
        </p:nvSpPr>
        <p:spPr>
          <a:xfrm>
            <a:off x="457200" y="1196502"/>
            <a:ext cx="8229600" cy="4518498"/>
          </a:xfrm>
        </p:spPr>
        <p:txBody>
          <a:bodyPr/>
          <a:lstStyle/>
          <a:p>
            <a:pPr>
              <a:lnSpc>
                <a:spcPct val="90000"/>
              </a:lnSpc>
            </a:pPr>
            <a:r>
              <a:rPr lang="en-GB" sz="2400" dirty="0" smtClean="0"/>
              <a:t>Requires that we simulate from the probability distribution of a spatially distributed variable</a:t>
            </a:r>
          </a:p>
          <a:p>
            <a:pPr>
              <a:lnSpc>
                <a:spcPct val="90000"/>
              </a:lnSpc>
            </a:pPr>
            <a:endParaRPr lang="en-GB" sz="2400" dirty="0" smtClean="0"/>
          </a:p>
          <a:p>
            <a:pPr>
              <a:lnSpc>
                <a:spcPct val="90000"/>
              </a:lnSpc>
            </a:pPr>
            <a:r>
              <a:rPr lang="en-GB" sz="2400" dirty="0" smtClean="0"/>
              <a:t>Can be done with </a:t>
            </a:r>
            <a:r>
              <a:rPr lang="en-GB" sz="2400" dirty="0" smtClean="0">
                <a:solidFill>
                  <a:srgbClr val="FF0000"/>
                </a:solidFill>
              </a:rPr>
              <a:t>spatial stochastic simulation: </a:t>
            </a:r>
            <a:r>
              <a:rPr lang="en-GB" sz="2400" dirty="0" smtClean="0">
                <a:solidFill>
                  <a:schemeClr val="tx1"/>
                </a:solidFill>
              </a:rPr>
              <a:t>instead of kriging, which produces the most likely value (conditional expectation), we </a:t>
            </a:r>
            <a:r>
              <a:rPr lang="en-GB" sz="2400" dirty="0" smtClean="0"/>
              <a:t>generate a </a:t>
            </a:r>
            <a:r>
              <a:rPr lang="en-GB" sz="2400" dirty="0" smtClean="0">
                <a:solidFill>
                  <a:srgbClr val="FF0000"/>
                </a:solidFill>
              </a:rPr>
              <a:t>possible reality</a:t>
            </a:r>
            <a:r>
              <a:rPr lang="en-GB" sz="2400" dirty="0" smtClean="0"/>
              <a:t>, by simulating from the probability distribution of the spatial variable, using a </a:t>
            </a:r>
            <a:r>
              <a:rPr lang="en-GB" sz="2400" dirty="0" smtClean="0">
                <a:solidFill>
                  <a:srgbClr val="FF0000"/>
                </a:solidFill>
              </a:rPr>
              <a:t>pseudo-random number generator</a:t>
            </a:r>
          </a:p>
          <a:p>
            <a:pPr>
              <a:lnSpc>
                <a:spcPct val="90000"/>
              </a:lnSpc>
            </a:pPr>
            <a:endParaRPr lang="en-GB" sz="2400" dirty="0" smtClean="0"/>
          </a:p>
          <a:p>
            <a:pPr>
              <a:lnSpc>
                <a:spcPct val="90000"/>
              </a:lnSpc>
            </a:pPr>
            <a:r>
              <a:rPr lang="en-GB" sz="2400" dirty="0" smtClean="0"/>
              <a:t>Spatial </a:t>
            </a:r>
            <a:r>
              <a:rPr lang="en-GB" sz="2400" dirty="0"/>
              <a:t>correlations are taken into </a:t>
            </a:r>
            <a:r>
              <a:rPr lang="en-GB" sz="2400" dirty="0" smtClean="0"/>
              <a:t>account</a:t>
            </a:r>
            <a:endParaRPr lang="en-GB" sz="2400" dirty="0"/>
          </a:p>
        </p:txBody>
      </p:sp>
    </p:spTree>
    <p:extLst>
      <p:ext uri="{BB962C8B-B14F-4D97-AF65-F5344CB8AC3E}">
        <p14:creationId xmlns:p14="http://schemas.microsoft.com/office/powerpoint/2010/main" val="101909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655029"/>
          </a:xfrm>
        </p:spPr>
        <p:txBody>
          <a:bodyPr/>
          <a:lstStyle/>
          <a:p>
            <a:r>
              <a:rPr lang="en-GB" dirty="0" smtClean="0">
                <a:solidFill>
                  <a:schemeClr val="tx1"/>
                </a:solidFill>
              </a:rPr>
              <a:t>Why pay attention to uncertainty?</a:t>
            </a:r>
            <a:endParaRPr lang="en-GB"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2302"/>
                <a:ext cx="8382000" cy="5160522"/>
              </a:xfrm>
            </p:spPr>
            <p:txBody>
              <a:bodyPr/>
              <a:lstStyle/>
              <a:p>
                <a:pPr>
                  <a:lnSpc>
                    <a:spcPts val="2400"/>
                  </a:lnSpc>
                  <a:spcBef>
                    <a:spcPts val="0"/>
                  </a:spcBef>
                </a:pPr>
                <a:r>
                  <a:rPr lang="en-GB" sz="2000" dirty="0" smtClean="0">
                    <a:solidFill>
                      <a:schemeClr val="tx1"/>
                    </a:solidFill>
                  </a:rPr>
                  <a:t>Any self-respecting researcher should want to check the quality of his/her results </a:t>
                </a:r>
                <a:r>
                  <a:rPr lang="en-GB" sz="2000" dirty="0" smtClean="0">
                    <a:solidFill>
                      <a:srgbClr val="FF0000"/>
                    </a:solidFill>
                  </a:rPr>
                  <a:t>before </a:t>
                </a:r>
                <a:r>
                  <a:rPr lang="en-GB" sz="2000" dirty="0" smtClean="0">
                    <a:solidFill>
                      <a:schemeClr val="tx1"/>
                    </a:solidFill>
                  </a:rPr>
                  <a:t>these are made public</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smtClean="0">
                    <a:solidFill>
                      <a:schemeClr val="tx1"/>
                    </a:solidFill>
                  </a:rPr>
                  <a:t>Clients </a:t>
                </a:r>
                <a:r>
                  <a:rPr lang="en-GB" sz="2000" dirty="0">
                    <a:solidFill>
                      <a:schemeClr val="tx1"/>
                    </a:solidFill>
                  </a:rPr>
                  <a:t>and end users must know the quality of model outputs to judge their </a:t>
                </a:r>
                <a:r>
                  <a:rPr lang="en-GB" sz="2000" dirty="0">
                    <a:solidFill>
                      <a:srgbClr val="FF0000"/>
                    </a:solidFill>
                  </a:rPr>
                  <a:t>usability </a:t>
                </a:r>
                <a:r>
                  <a:rPr lang="en-GB" sz="2000" dirty="0">
                    <a:solidFill>
                      <a:schemeClr val="tx1"/>
                    </a:solidFill>
                  </a:rPr>
                  <a:t>for specific </a:t>
                </a:r>
                <a:r>
                  <a:rPr lang="en-GB" sz="2000" dirty="0" smtClean="0">
                    <a:solidFill>
                      <a:schemeClr val="tx1"/>
                    </a:solidFill>
                  </a:rPr>
                  <a:t>purposes</a:t>
                </a:r>
              </a:p>
              <a:p>
                <a:pPr>
                  <a:lnSpc>
                    <a:spcPts val="2400"/>
                  </a:lnSpc>
                  <a:spcBef>
                    <a:spcPts val="0"/>
                  </a:spcBef>
                </a:pPr>
                <a:endParaRPr lang="en-GB" sz="2000" dirty="0">
                  <a:solidFill>
                    <a:schemeClr val="tx1"/>
                  </a:solidFill>
                </a:endParaRPr>
              </a:p>
              <a:p>
                <a:pPr>
                  <a:lnSpc>
                    <a:spcPts val="2400"/>
                  </a:lnSpc>
                  <a:spcBef>
                    <a:spcPts val="0"/>
                  </a:spcBef>
                </a:pPr>
                <a:r>
                  <a:rPr lang="en-GB" sz="2000" dirty="0" smtClean="0">
                    <a:solidFill>
                      <a:schemeClr val="tx1"/>
                    </a:solidFill>
                  </a:rPr>
                  <a:t>Quantified uncertainty allows to </a:t>
                </a:r>
                <a:r>
                  <a:rPr lang="en-GB" sz="2000" dirty="0" smtClean="0">
                    <a:solidFill>
                      <a:srgbClr val="FF0000"/>
                    </a:solidFill>
                  </a:rPr>
                  <a:t>compare </a:t>
                </a:r>
                <a:r>
                  <a:rPr lang="en-GB" sz="2000" dirty="0" smtClean="0">
                    <a:solidFill>
                      <a:schemeClr val="tx1"/>
                    </a:solidFill>
                  </a:rPr>
                  <a:t>the performance of models, </a:t>
                </a:r>
                <a:r>
                  <a:rPr lang="en-GB" sz="2000" dirty="0" smtClean="0">
                    <a:solidFill>
                      <a:srgbClr val="FF0000"/>
                    </a:solidFill>
                  </a:rPr>
                  <a:t>evaluate </a:t>
                </a:r>
                <a:r>
                  <a:rPr lang="en-GB" sz="2000" dirty="0" smtClean="0">
                    <a:solidFill>
                      <a:schemeClr val="tx1"/>
                    </a:solidFill>
                  </a:rPr>
                  <a:t>which performs best, take informed decisions which model to use in which case</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smtClean="0">
                    <a:solidFill>
                      <a:srgbClr val="FF0000"/>
                    </a:solidFill>
                  </a:rPr>
                  <a:t>Uncertainty source contributions </a:t>
                </a:r>
                <a:r>
                  <a:rPr lang="en-GB" sz="2000" dirty="0" smtClean="0">
                    <a:solidFill>
                      <a:schemeClr val="tx1"/>
                    </a:solidFill>
                  </a:rPr>
                  <a:t>helps to decide rationally and economically how best to </a:t>
                </a:r>
                <a:r>
                  <a:rPr lang="en-GB" sz="2000" dirty="0" smtClean="0">
                    <a:solidFill>
                      <a:srgbClr val="FF0000"/>
                    </a:solidFill>
                  </a:rPr>
                  <a:t>improve </a:t>
                </a:r>
                <a:r>
                  <a:rPr lang="en-GB" sz="2000" dirty="0" smtClean="0">
                    <a:solidFill>
                      <a:schemeClr val="tx1"/>
                    </a:solidFill>
                  </a:rPr>
                  <a:t>models</a:t>
                </a:r>
              </a:p>
              <a:p>
                <a:pPr>
                  <a:lnSpc>
                    <a:spcPts val="2400"/>
                  </a:lnSpc>
                  <a:spcBef>
                    <a:spcPts val="0"/>
                  </a:spcBef>
                </a:pPr>
                <a:endParaRPr lang="en-GB" sz="2000" dirty="0" smtClean="0">
                  <a:solidFill>
                    <a:schemeClr val="tx1"/>
                  </a:solidFill>
                </a:endParaRPr>
              </a:p>
              <a:p>
                <a:pPr>
                  <a:lnSpc>
                    <a:spcPts val="2400"/>
                  </a:lnSpc>
                  <a:spcBef>
                    <a:spcPts val="0"/>
                  </a:spcBef>
                </a:pPr>
                <a:r>
                  <a:rPr lang="en-GB" sz="2000" dirty="0" smtClean="0">
                    <a:solidFill>
                      <a:schemeClr val="tx1"/>
                    </a:solidFill>
                  </a:rPr>
                  <a:t>Quantified uncertainty can be included in </a:t>
                </a:r>
                <a:r>
                  <a:rPr lang="en-GB" sz="2000" dirty="0" smtClean="0">
                    <a:solidFill>
                      <a:srgbClr val="FF0000"/>
                    </a:solidFill>
                  </a:rPr>
                  <a:t>decision making</a:t>
                </a:r>
                <a:r>
                  <a:rPr lang="en-GB" sz="2000" dirty="0" smtClean="0">
                    <a:solidFill>
                      <a:schemeClr val="tx1"/>
                    </a:solidFill>
                  </a:rPr>
                  <a:t>, e.g. </a:t>
                </a:r>
                <a:r>
                  <a:rPr lang="en-GB" sz="2000" dirty="0" smtClean="0">
                    <a:solidFill>
                      <a:srgbClr val="FF0000"/>
                    </a:solidFill>
                  </a:rPr>
                  <a:t>risk analysis: </a:t>
                </a:r>
                <a14:m>
                  <m:oMath xmlns:m="http://schemas.openxmlformats.org/officeDocument/2006/math">
                    <m:r>
                      <a:rPr lang="en-GB" sz="2000" b="0" i="1" smtClean="0">
                        <a:solidFill>
                          <a:schemeClr val="tx1"/>
                        </a:solidFill>
                        <a:latin typeface="Cambria Math"/>
                      </a:rPr>
                      <m:t>𝐸𝑥𝑝𝑒𝑐𝑡𝑒𝑑</m:t>
                    </m:r>
                    <m:r>
                      <a:rPr lang="en-GB" sz="2000" b="0" i="1" smtClean="0">
                        <a:solidFill>
                          <a:schemeClr val="tx1"/>
                        </a:solidFill>
                        <a:latin typeface="Cambria Math"/>
                      </a:rPr>
                      <m:t> </m:t>
                    </m:r>
                    <m:r>
                      <a:rPr lang="en-GB" sz="2000" b="0" i="1" smtClean="0">
                        <a:solidFill>
                          <a:schemeClr val="tx1"/>
                        </a:solidFill>
                        <a:latin typeface="Cambria Math"/>
                      </a:rPr>
                      <m:t>𝑐𝑜𝑠𝑡𝑠</m:t>
                    </m:r>
                    <m:r>
                      <a:rPr lang="en-GB" sz="2000" b="0" i="1" smtClean="0">
                        <a:solidFill>
                          <a:schemeClr val="tx1"/>
                        </a:solidFill>
                        <a:latin typeface="Cambria Math"/>
                      </a:rPr>
                      <m:t>=</m:t>
                    </m:r>
                    <m:nary>
                      <m:naryPr>
                        <m:chr m:val="∑"/>
                        <m:subHide m:val="on"/>
                        <m:supHide m:val="on"/>
                        <m:ctrlPr>
                          <a:rPr lang="en-GB" sz="2000" b="0" i="1" smtClean="0">
                            <a:solidFill>
                              <a:schemeClr val="tx1"/>
                            </a:solidFill>
                            <a:latin typeface="Cambria Math"/>
                          </a:rPr>
                        </m:ctrlPr>
                      </m:naryPr>
                      <m:sub/>
                      <m:sup/>
                      <m:e>
                        <m:r>
                          <a:rPr lang="en-GB" sz="2000" b="0" i="1" smtClean="0">
                            <a:solidFill>
                              <a:schemeClr val="tx1"/>
                            </a:solidFill>
                            <a:latin typeface="Cambria Math"/>
                          </a:rPr>
                          <m:t>𝑃</m:t>
                        </m:r>
                        <m:r>
                          <a:rPr lang="en-GB" sz="2000" b="0" i="1" smtClean="0">
                            <a:solidFill>
                              <a:schemeClr val="tx1"/>
                            </a:solidFill>
                            <a:latin typeface="Cambria Math"/>
                          </a:rPr>
                          <m:t>(</m:t>
                        </m:r>
                        <m:r>
                          <a:rPr lang="en-GB" sz="2000" b="0" i="1" smtClean="0">
                            <a:solidFill>
                              <a:schemeClr val="tx1"/>
                            </a:solidFill>
                            <a:latin typeface="Cambria Math"/>
                          </a:rPr>
                          <m:t>𝑜𝑢𝑡𝑐𝑜𝑚𝑒</m:t>
                        </m:r>
                        <m:r>
                          <a:rPr lang="en-GB" sz="2000" b="0" i="1" smtClean="0">
                            <a:solidFill>
                              <a:schemeClr val="tx1"/>
                            </a:solidFill>
                            <a:latin typeface="Cambria Math"/>
                          </a:rPr>
                          <m:t>)∙</m:t>
                        </m:r>
                        <m:r>
                          <a:rPr lang="en-GB" sz="2000" b="0" i="1" smtClean="0">
                            <a:solidFill>
                              <a:schemeClr val="tx1"/>
                            </a:solidFill>
                            <a:latin typeface="Cambria Math"/>
                            <a:ea typeface="Cambria Math"/>
                          </a:rPr>
                          <m:t>𝐶𝑜𝑠𝑡</m:t>
                        </m:r>
                        <m:r>
                          <a:rPr lang="en-GB" sz="2000" b="0" i="1" smtClean="0">
                            <a:solidFill>
                              <a:schemeClr val="tx1"/>
                            </a:solidFill>
                            <a:latin typeface="Cambria Math"/>
                            <a:ea typeface="Cambria Math"/>
                          </a:rPr>
                          <m:t>(</m:t>
                        </m:r>
                        <m:r>
                          <a:rPr lang="en-GB" sz="2000" b="0" i="1" smtClean="0">
                            <a:solidFill>
                              <a:schemeClr val="tx1"/>
                            </a:solidFill>
                            <a:latin typeface="Cambria Math"/>
                            <a:ea typeface="Cambria Math"/>
                          </a:rPr>
                          <m:t>𝑜𝑢𝑡𝑐𝑜𝑚𝑒</m:t>
                        </m:r>
                        <m:r>
                          <a:rPr lang="en-GB" sz="2000" b="0" i="1" smtClean="0">
                            <a:solidFill>
                              <a:schemeClr val="tx1"/>
                            </a:solidFill>
                            <a:latin typeface="Cambria Math"/>
                            <a:ea typeface="Cambria Math"/>
                          </a:rPr>
                          <m:t>)</m:t>
                        </m:r>
                      </m:e>
                    </m:nary>
                  </m:oMath>
                </a14:m>
                <a:endParaRPr lang="en-GB" sz="2000" dirty="0" smtClean="0">
                  <a:solidFill>
                    <a:srgbClr val="7030A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2302"/>
                <a:ext cx="8382000" cy="5160522"/>
              </a:xfrm>
              <a:blipFill rotWithShape="1">
                <a:blip r:embed="rId2"/>
                <a:stretch>
                  <a:fillRect l="-1236" t="-2361" r="-509" b="-4841"/>
                </a:stretch>
              </a:blipFill>
            </p:spPr>
            <p:txBody>
              <a:bodyPr/>
              <a:lstStyle/>
              <a:p>
                <a:r>
                  <a:rPr lang="en-GB">
                    <a:noFill/>
                  </a:rPr>
                  <a:t> </a:t>
                </a:r>
              </a:p>
            </p:txBody>
          </p:sp>
        </mc:Fallback>
      </mc:AlternateContent>
    </p:spTree>
    <p:extLst>
      <p:ext uri="{BB962C8B-B14F-4D97-AF65-F5344CB8AC3E}">
        <p14:creationId xmlns:p14="http://schemas.microsoft.com/office/powerpoint/2010/main" val="436516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68313" y="116632"/>
            <a:ext cx="8229600" cy="840125"/>
          </a:xfrm>
          <a:prstGeom prst="rect">
            <a:avLst/>
          </a:prstGeom>
        </p:spPr>
        <p:txBody>
          <a:bodyPr/>
          <a:lst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a:lstStyle>
          <a:p>
            <a:r>
              <a:rPr lang="en-GB" dirty="0" smtClean="0"/>
              <a:t>Why is it important to include spatial correlation?</a:t>
            </a:r>
            <a:endParaRPr lang="en-GB" dirty="0"/>
          </a:p>
        </p:txBody>
      </p:sp>
      <p:pic>
        <p:nvPicPr>
          <p:cNvPr id="6" name="Picture 3" descr="dag1b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514" y="1413849"/>
            <a:ext cx="2055709" cy="15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dag1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36" y="1413849"/>
            <a:ext cx="2055709" cy="15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dag1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177" y="1414735"/>
            <a:ext cx="2054559" cy="158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dag1d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65" y="1414735"/>
            <a:ext cx="2125012" cy="163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6337" y="4309114"/>
            <a:ext cx="8032780" cy="2123658"/>
          </a:xfrm>
          <a:prstGeom prst="rect">
            <a:avLst/>
          </a:prstGeom>
        </p:spPr>
        <p:txBody>
          <a:bodyPr wrap="square">
            <a:spAutoFit/>
          </a:bodyPr>
          <a:lstStyle/>
          <a:p>
            <a:pPr marL="285750" indent="-285750">
              <a:buFont typeface="Arial" panose="020B0604020202020204" pitchFamily="34" charset="0"/>
              <a:buChar char="•"/>
            </a:pPr>
            <a:r>
              <a:rPr lang="en-GB" sz="2200" dirty="0"/>
              <a:t>The spatial pattern of the generated realizations depends on the degree of spatial autocorrelation</a:t>
            </a:r>
            <a:r>
              <a:rPr lang="en-GB" sz="2200" dirty="0" smtClean="0"/>
              <a:t>.</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smtClean="0"/>
              <a:t>Important for </a:t>
            </a:r>
            <a:r>
              <a:rPr lang="en-GB" sz="2200" dirty="0"/>
              <a:t>neighbourhood or global operations </a:t>
            </a:r>
            <a:r>
              <a:rPr lang="en-GB" sz="2200" dirty="0" smtClean="0"/>
              <a:t>(opposite to point operations).</a:t>
            </a:r>
          </a:p>
          <a:p>
            <a:pPr marL="285750" indent="-285750">
              <a:buFont typeface="Arial" panose="020B0604020202020204" pitchFamily="34" charset="0"/>
              <a:buChar char="•"/>
            </a:pPr>
            <a:endParaRPr lang="en-GB" sz="2200" dirty="0"/>
          </a:p>
        </p:txBody>
      </p:sp>
      <p:grpSp>
        <p:nvGrpSpPr>
          <p:cNvPr id="16" name="Group 15"/>
          <p:cNvGrpSpPr/>
          <p:nvPr/>
        </p:nvGrpSpPr>
        <p:grpSpPr>
          <a:xfrm>
            <a:off x="406366" y="3101440"/>
            <a:ext cx="1681747" cy="1106345"/>
            <a:chOff x="4164285" y="3442722"/>
            <a:chExt cx="4533628" cy="2995825"/>
          </a:xfrm>
        </p:grpSpPr>
        <p:pic>
          <p:nvPicPr>
            <p:cNvPr id="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8383" y="3478850"/>
              <a:ext cx="3729530" cy="2395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4815982" y="3730261"/>
              <a:ext cx="1063919" cy="875085"/>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22" name="Straight Connector 21"/>
            <p:cNvCxnSpPr/>
            <p:nvPr/>
          </p:nvCxnSpPr>
          <p:spPr>
            <a:xfrm>
              <a:off x="5249549" y="388486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385560" y="5573817"/>
              <a:ext cx="1135381" cy="73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24" name="Rectangle 23"/>
            <p:cNvSpPr/>
            <p:nvPr/>
          </p:nvSpPr>
          <p:spPr>
            <a:xfrm>
              <a:off x="4815982" y="4511316"/>
              <a:ext cx="388619" cy="73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25" name="TextBox 24"/>
            <p:cNvSpPr txBox="1"/>
            <p:nvPr/>
          </p:nvSpPr>
          <p:spPr>
            <a:xfrm rot="16200000">
              <a:off x="3384044" y="4222963"/>
              <a:ext cx="2431665" cy="871183"/>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26" name="TextBox 25"/>
            <p:cNvSpPr txBox="1"/>
            <p:nvPr/>
          </p:nvSpPr>
          <p:spPr>
            <a:xfrm>
              <a:off x="5682942" y="5563462"/>
              <a:ext cx="1997329" cy="875085"/>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27" name="Group 26"/>
          <p:cNvGrpSpPr/>
          <p:nvPr/>
        </p:nvGrpSpPr>
        <p:grpSpPr>
          <a:xfrm>
            <a:off x="2589594" y="3114782"/>
            <a:ext cx="1656911" cy="1137056"/>
            <a:chOff x="4234731" y="3533776"/>
            <a:chExt cx="4439991" cy="3009594"/>
          </a:xfrm>
        </p:grpSpPr>
        <p:pic>
          <p:nvPicPr>
            <p:cNvPr id="2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6497" y="3533776"/>
              <a:ext cx="3658225" cy="2349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Connector 28"/>
            <p:cNvCxnSpPr/>
            <p:nvPr/>
          </p:nvCxnSpPr>
          <p:spPr>
            <a:xfrm>
              <a:off x="6201257" y="5405680"/>
              <a:ext cx="214685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201257" y="5405203"/>
              <a:ext cx="2146852" cy="0"/>
            </a:xfrm>
            <a:prstGeom prst="line">
              <a:avLst/>
            </a:prstGeom>
            <a:ln w="508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861705" y="3783602"/>
              <a:ext cx="1057562" cy="855363"/>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32" name="Straight Connector 31"/>
            <p:cNvCxnSpPr/>
            <p:nvPr/>
          </p:nvCxnSpPr>
          <p:spPr>
            <a:xfrm>
              <a:off x="5295269" y="393820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385560" y="5656814"/>
              <a:ext cx="1135380" cy="72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34" name="Rectangle 33"/>
            <p:cNvSpPr/>
            <p:nvPr/>
          </p:nvSpPr>
          <p:spPr>
            <a:xfrm>
              <a:off x="4815984" y="4519638"/>
              <a:ext cx="388620" cy="721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35" name="TextBox 34"/>
            <p:cNvSpPr txBox="1"/>
            <p:nvPr/>
          </p:nvSpPr>
          <p:spPr>
            <a:xfrm rot="16200000">
              <a:off x="3479290" y="4376565"/>
              <a:ext cx="2376861" cy="865979"/>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36" name="TextBox 35"/>
            <p:cNvSpPr txBox="1"/>
            <p:nvPr/>
          </p:nvSpPr>
          <p:spPr>
            <a:xfrm>
              <a:off x="5852912" y="5688007"/>
              <a:ext cx="1985396" cy="855363"/>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38" name="Group 37"/>
          <p:cNvGrpSpPr/>
          <p:nvPr/>
        </p:nvGrpSpPr>
        <p:grpSpPr>
          <a:xfrm>
            <a:off x="6657653" y="3080630"/>
            <a:ext cx="1798011" cy="1105775"/>
            <a:chOff x="3722464" y="3488428"/>
            <a:chExt cx="4975449" cy="2982514"/>
          </a:xfrm>
        </p:grpSpPr>
        <p:pic>
          <p:nvPicPr>
            <p:cNvPr id="3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8628" y="3488428"/>
              <a:ext cx="3779285" cy="242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4286395" y="3488428"/>
              <a:ext cx="1092101" cy="787770"/>
            </a:xfrm>
            <a:prstGeom prst="rect">
              <a:avLst/>
            </a:prstGeom>
            <a:noFill/>
          </p:spPr>
          <p:txBody>
            <a:bodyPr wrap="none" rtlCol="0">
              <a:spAutoFit/>
            </a:bodyPr>
            <a:lstStyle/>
            <a:p>
              <a:pPr>
                <a:lnSpc>
                  <a:spcPts val="1800"/>
                </a:lnSpc>
              </a:pPr>
              <a:r>
                <a:rPr lang="pl-PL" sz="1000" dirty="0" smtClean="0">
                  <a:latin typeface="Verdana" pitchFamily="34" charset="0"/>
                </a:rPr>
                <a:t>1.0</a:t>
              </a:r>
              <a:endParaRPr lang="en-GB" sz="1000" dirty="0" err="1" smtClean="0">
                <a:latin typeface="Verdana" pitchFamily="34" charset="0"/>
              </a:endParaRPr>
            </a:p>
          </p:txBody>
        </p:sp>
        <p:cxnSp>
          <p:nvCxnSpPr>
            <p:cNvPr id="41" name="Straight Connector 40"/>
            <p:cNvCxnSpPr/>
            <p:nvPr/>
          </p:nvCxnSpPr>
          <p:spPr>
            <a:xfrm>
              <a:off x="5196209" y="388486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71534" y="4032974"/>
              <a:ext cx="1092101" cy="787770"/>
            </a:xfrm>
            <a:prstGeom prst="rect">
              <a:avLst/>
            </a:prstGeom>
            <a:noFill/>
          </p:spPr>
          <p:txBody>
            <a:bodyPr wrap="none" rtlCol="0">
              <a:spAutoFit/>
            </a:bodyPr>
            <a:lstStyle/>
            <a:p>
              <a:pPr>
                <a:lnSpc>
                  <a:spcPts val="1800"/>
                </a:lnSpc>
              </a:pPr>
              <a:r>
                <a:rPr lang="pl-PL" sz="1000" dirty="0" smtClean="0">
                  <a:latin typeface="Verdana" pitchFamily="34" charset="0"/>
                </a:rPr>
                <a:t>0.8</a:t>
              </a:r>
              <a:endParaRPr lang="en-GB" sz="1000" dirty="0" err="1" smtClean="0">
                <a:latin typeface="Verdana" pitchFamily="34" charset="0"/>
              </a:endParaRPr>
            </a:p>
          </p:txBody>
        </p:sp>
        <p:cxnSp>
          <p:nvCxnSpPr>
            <p:cNvPr id="43" name="Straight Connector 42"/>
            <p:cNvCxnSpPr/>
            <p:nvPr/>
          </p:nvCxnSpPr>
          <p:spPr>
            <a:xfrm>
              <a:off x="5205099" y="4187573"/>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385558" y="5601335"/>
              <a:ext cx="1135381" cy="73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45" name="Rectangle 44"/>
            <p:cNvSpPr/>
            <p:nvPr/>
          </p:nvSpPr>
          <p:spPr>
            <a:xfrm>
              <a:off x="4595958" y="4459151"/>
              <a:ext cx="388619" cy="73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46" name="TextBox 45"/>
            <p:cNvSpPr txBox="1"/>
            <p:nvPr/>
          </p:nvSpPr>
          <p:spPr>
            <a:xfrm rot="16200000">
              <a:off x="2958541" y="4257738"/>
              <a:ext cx="2422108" cy="894261"/>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47" name="TextBox 46"/>
            <p:cNvSpPr txBox="1"/>
            <p:nvPr/>
          </p:nvSpPr>
          <p:spPr>
            <a:xfrm>
              <a:off x="5783151" y="5599296"/>
              <a:ext cx="2050238" cy="871646"/>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grpSp>
        <p:nvGrpSpPr>
          <p:cNvPr id="56" name="Group 55"/>
          <p:cNvGrpSpPr/>
          <p:nvPr/>
        </p:nvGrpSpPr>
        <p:grpSpPr>
          <a:xfrm>
            <a:off x="4644153" y="3126273"/>
            <a:ext cx="1677079" cy="1092551"/>
            <a:chOff x="4047890" y="3400354"/>
            <a:chExt cx="4544026" cy="3053763"/>
          </a:xfrm>
        </p:grpSpPr>
        <p:pic>
          <p:nvPicPr>
            <p:cNvPr id="5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99991" y="3400354"/>
              <a:ext cx="3691925" cy="237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extBox 57"/>
            <p:cNvSpPr txBox="1"/>
            <p:nvPr/>
          </p:nvSpPr>
          <p:spPr>
            <a:xfrm>
              <a:off x="4884564" y="5124720"/>
              <a:ext cx="721862" cy="903271"/>
            </a:xfrm>
            <a:prstGeom prst="rect">
              <a:avLst/>
            </a:prstGeom>
            <a:noFill/>
          </p:spPr>
          <p:txBody>
            <a:bodyPr wrap="none" rtlCol="0">
              <a:spAutoFit/>
            </a:bodyPr>
            <a:lstStyle/>
            <a:p>
              <a:pPr>
                <a:lnSpc>
                  <a:spcPts val="1800"/>
                </a:lnSpc>
              </a:pPr>
              <a:r>
                <a:rPr lang="pl-PL" sz="1000" dirty="0" smtClean="0">
                  <a:latin typeface="Verdana" pitchFamily="34" charset="0"/>
                </a:rPr>
                <a:t>0</a:t>
              </a:r>
              <a:endParaRPr lang="en-GB" sz="1000" dirty="0" err="1" smtClean="0">
                <a:latin typeface="Verdana" pitchFamily="34" charset="0"/>
              </a:endParaRPr>
            </a:p>
          </p:txBody>
        </p:sp>
        <p:cxnSp>
          <p:nvCxnSpPr>
            <p:cNvPr id="59" name="Straight Connector 58"/>
            <p:cNvCxnSpPr/>
            <p:nvPr/>
          </p:nvCxnSpPr>
          <p:spPr>
            <a:xfrm>
              <a:off x="5188589" y="5279321"/>
              <a:ext cx="1047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85561" y="5373529"/>
              <a:ext cx="1135381" cy="76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61" name="Rectangle 60"/>
            <p:cNvSpPr/>
            <p:nvPr/>
          </p:nvSpPr>
          <p:spPr>
            <a:xfrm>
              <a:off x="4690253" y="4118420"/>
              <a:ext cx="388619" cy="76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000" dirty="0" smtClean="0">
                <a:solidFill>
                  <a:schemeClr val="tx1"/>
                </a:solidFill>
              </a:endParaRPr>
            </a:p>
          </p:txBody>
        </p:sp>
        <p:sp>
          <p:nvSpPr>
            <p:cNvPr id="62" name="TextBox 61"/>
            <p:cNvSpPr txBox="1"/>
            <p:nvPr/>
          </p:nvSpPr>
          <p:spPr>
            <a:xfrm rot="16200000">
              <a:off x="3230703" y="4229250"/>
              <a:ext cx="2509986" cy="875612"/>
            </a:xfrm>
            <a:prstGeom prst="rect">
              <a:avLst/>
            </a:prstGeom>
            <a:noFill/>
          </p:spPr>
          <p:txBody>
            <a:bodyPr wrap="none" rtlCol="0">
              <a:spAutoFit/>
            </a:bodyPr>
            <a:lstStyle/>
            <a:p>
              <a:pPr>
                <a:lnSpc>
                  <a:spcPts val="1800"/>
                </a:lnSpc>
              </a:pPr>
              <a:r>
                <a:rPr lang="pl-PL" sz="1000" dirty="0" smtClean="0">
                  <a:latin typeface="Verdana" pitchFamily="34" charset="0"/>
                </a:rPr>
                <a:t>Correlation</a:t>
              </a:r>
              <a:endParaRPr lang="en-GB" sz="1000" dirty="0" err="1" smtClean="0">
                <a:latin typeface="Verdana" pitchFamily="34" charset="0"/>
              </a:endParaRPr>
            </a:p>
          </p:txBody>
        </p:sp>
        <p:sp>
          <p:nvSpPr>
            <p:cNvPr id="63" name="TextBox 62"/>
            <p:cNvSpPr txBox="1"/>
            <p:nvPr/>
          </p:nvSpPr>
          <p:spPr>
            <a:xfrm>
              <a:off x="5742212" y="5550846"/>
              <a:ext cx="2007482" cy="903271"/>
            </a:xfrm>
            <a:prstGeom prst="rect">
              <a:avLst/>
            </a:prstGeom>
            <a:noFill/>
          </p:spPr>
          <p:txBody>
            <a:bodyPr wrap="none" rtlCol="0">
              <a:spAutoFit/>
            </a:bodyPr>
            <a:lstStyle/>
            <a:p>
              <a:pPr>
                <a:lnSpc>
                  <a:spcPts val="1800"/>
                </a:lnSpc>
              </a:pPr>
              <a:r>
                <a:rPr lang="pl-PL" sz="1000" dirty="0" smtClean="0">
                  <a:latin typeface="Verdana" pitchFamily="34" charset="0"/>
                </a:rPr>
                <a:t>Distance</a:t>
              </a:r>
              <a:endParaRPr lang="en-GB" sz="1000" dirty="0" err="1" smtClean="0">
                <a:latin typeface="Verdana" pitchFamily="34" charset="0"/>
              </a:endParaRPr>
            </a:p>
          </p:txBody>
        </p:sp>
      </p:grpSp>
    </p:spTree>
    <p:extLst>
      <p:ext uri="{BB962C8B-B14F-4D97-AF65-F5344CB8AC3E}">
        <p14:creationId xmlns:p14="http://schemas.microsoft.com/office/powerpoint/2010/main" val="2565665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96973"/>
          </a:xfrm>
        </p:spPr>
        <p:txBody>
          <a:bodyPr/>
          <a:lstStyle/>
          <a:p>
            <a:pPr marL="457200" indent="-457200">
              <a:spcAft>
                <a:spcPts val="1800"/>
              </a:spcAft>
            </a:pPr>
            <a:r>
              <a:rPr lang="en-GB" sz="3200" dirty="0" smtClean="0"/>
              <a:t>R package </a:t>
            </a:r>
            <a:r>
              <a:rPr lang="en-GB" sz="3200" b="1" dirty="0" smtClean="0"/>
              <a:t>spup - </a:t>
            </a:r>
            <a:r>
              <a:rPr lang="en-GB" sz="3200" dirty="0" smtClean="0"/>
              <a:t>motivation</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21</a:t>
            </a:fld>
            <a:endParaRPr lang="en-GB" dirty="0"/>
          </a:p>
        </p:txBody>
      </p:sp>
      <p:grpSp>
        <p:nvGrpSpPr>
          <p:cNvPr id="11" name="Group 10"/>
          <p:cNvGrpSpPr/>
          <p:nvPr/>
        </p:nvGrpSpPr>
        <p:grpSpPr>
          <a:xfrm>
            <a:off x="616082" y="1090767"/>
            <a:ext cx="8198498" cy="4594324"/>
            <a:chOff x="96415" y="1527076"/>
            <a:chExt cx="8695713" cy="5044927"/>
          </a:xfrm>
        </p:grpSpPr>
        <p:grpSp>
          <p:nvGrpSpPr>
            <p:cNvPr id="14" name="Group 13"/>
            <p:cNvGrpSpPr/>
            <p:nvPr/>
          </p:nvGrpSpPr>
          <p:grpSpPr>
            <a:xfrm>
              <a:off x="96415" y="1527076"/>
              <a:ext cx="1970314" cy="1902892"/>
              <a:chOff x="1037597" y="1907379"/>
              <a:chExt cx="1397378" cy="1472819"/>
            </a:xfrm>
          </p:grpSpPr>
          <p:pic>
            <p:nvPicPr>
              <p:cNvPr id="49" name="Picture 48" descr="http://www.palisade.com/images3/product/risk/en/6_Run_SimulationLG_E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572" y="2276711"/>
                <a:ext cx="1353403" cy="1103487"/>
              </a:xfrm>
              <a:prstGeom prst="rect">
                <a:avLst/>
              </a:prstGeom>
              <a:noFill/>
              <a:ln>
                <a:noFill/>
              </a:ln>
            </p:spPr>
          </p:pic>
          <p:sp>
            <p:nvSpPr>
              <p:cNvPr id="50" name="TextBox 49"/>
              <p:cNvSpPr txBox="1"/>
              <p:nvPr/>
            </p:nvSpPr>
            <p:spPr>
              <a:xfrm>
                <a:off x="1037597" y="1907379"/>
                <a:ext cx="800219" cy="369332"/>
              </a:xfrm>
              <a:prstGeom prst="rect">
                <a:avLst/>
              </a:prstGeom>
              <a:noFill/>
            </p:spPr>
            <p:txBody>
              <a:bodyPr wrap="none" rtlCol="0">
                <a:spAutoFit/>
              </a:bodyPr>
              <a:lstStyle/>
              <a:p>
                <a:r>
                  <a:rPr lang="en-GB" dirty="0" smtClean="0"/>
                  <a:t>@RISK</a:t>
                </a:r>
                <a:endParaRPr lang="en-GB" dirty="0"/>
              </a:p>
            </p:txBody>
          </p:sp>
        </p:grpSp>
        <p:grpSp>
          <p:nvGrpSpPr>
            <p:cNvPr id="16" name="Group 15"/>
            <p:cNvGrpSpPr/>
            <p:nvPr/>
          </p:nvGrpSpPr>
          <p:grpSpPr>
            <a:xfrm>
              <a:off x="2355980" y="1538437"/>
              <a:ext cx="1766291" cy="1902892"/>
              <a:chOff x="3262909" y="1907379"/>
              <a:chExt cx="1381010" cy="1472819"/>
            </a:xfrm>
          </p:grpSpPr>
          <p:pic>
            <p:nvPicPr>
              <p:cNvPr id="47" name="Picture 46" descr="http://www.cossan.co.uk/software/images/COSSANuserinterfacesMATLAB.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876" y="2267583"/>
                <a:ext cx="1340043" cy="1112615"/>
              </a:xfrm>
              <a:prstGeom prst="rect">
                <a:avLst/>
              </a:prstGeom>
              <a:noFill/>
              <a:ln>
                <a:noFill/>
              </a:ln>
            </p:spPr>
          </p:pic>
          <p:sp>
            <p:nvSpPr>
              <p:cNvPr id="48" name="TextBox 47"/>
              <p:cNvSpPr txBox="1"/>
              <p:nvPr/>
            </p:nvSpPr>
            <p:spPr>
              <a:xfrm>
                <a:off x="3262909" y="1907379"/>
                <a:ext cx="950388" cy="369332"/>
              </a:xfrm>
              <a:prstGeom prst="rect">
                <a:avLst/>
              </a:prstGeom>
              <a:noFill/>
            </p:spPr>
            <p:txBody>
              <a:bodyPr wrap="none" rtlCol="0">
                <a:spAutoFit/>
              </a:bodyPr>
              <a:lstStyle/>
              <a:p>
                <a:r>
                  <a:rPr lang="en-GB" dirty="0" smtClean="0"/>
                  <a:t>COSSAN</a:t>
                </a:r>
                <a:endParaRPr lang="en-GB" dirty="0"/>
              </a:p>
            </p:txBody>
          </p:sp>
        </p:grpSp>
        <p:grpSp>
          <p:nvGrpSpPr>
            <p:cNvPr id="18" name="Group 17"/>
            <p:cNvGrpSpPr/>
            <p:nvPr/>
          </p:nvGrpSpPr>
          <p:grpSpPr>
            <a:xfrm>
              <a:off x="4572180" y="1700107"/>
              <a:ext cx="1982853" cy="1693391"/>
              <a:chOff x="5273732" y="1945291"/>
              <a:chExt cx="1568857" cy="1434907"/>
            </a:xfrm>
          </p:grpSpPr>
          <p:pic>
            <p:nvPicPr>
              <p:cNvPr id="45" name="Picture 44" descr="http://www.oracle.com/us/im08t0-129754-flat-cbmp1-1883529.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3732" y="2314623"/>
                <a:ext cx="1568857" cy="1065575"/>
              </a:xfrm>
              <a:prstGeom prst="rect">
                <a:avLst/>
              </a:prstGeom>
              <a:noFill/>
              <a:ln>
                <a:noFill/>
              </a:ln>
            </p:spPr>
          </p:pic>
          <p:sp>
            <p:nvSpPr>
              <p:cNvPr id="46" name="TextBox 45"/>
              <p:cNvSpPr txBox="1"/>
              <p:nvPr/>
            </p:nvSpPr>
            <p:spPr>
              <a:xfrm>
                <a:off x="5273732" y="1945291"/>
                <a:ext cx="1263551" cy="369332"/>
              </a:xfrm>
              <a:prstGeom prst="rect">
                <a:avLst/>
              </a:prstGeom>
              <a:noFill/>
            </p:spPr>
            <p:txBody>
              <a:bodyPr wrap="none" rtlCol="0">
                <a:spAutoFit/>
              </a:bodyPr>
              <a:lstStyle/>
              <a:p>
                <a:r>
                  <a:rPr lang="en-GB" dirty="0" smtClean="0"/>
                  <a:t>Crystall Ball</a:t>
                </a:r>
                <a:endParaRPr lang="en-GB" dirty="0"/>
              </a:p>
            </p:txBody>
          </p:sp>
        </p:grpSp>
        <p:grpSp>
          <p:nvGrpSpPr>
            <p:cNvPr id="19" name="Group 18"/>
            <p:cNvGrpSpPr/>
            <p:nvPr/>
          </p:nvGrpSpPr>
          <p:grpSpPr>
            <a:xfrm>
              <a:off x="1980986" y="4984649"/>
              <a:ext cx="1512489" cy="1587354"/>
              <a:chOff x="1081572" y="4125078"/>
              <a:chExt cx="1512489" cy="1587354"/>
            </a:xfrm>
          </p:grpSpPr>
          <p:pic>
            <p:nvPicPr>
              <p:cNvPr id="43" name="Picture 4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572" y="4513733"/>
                <a:ext cx="1512489" cy="1198699"/>
              </a:xfrm>
              <a:prstGeom prst="rect">
                <a:avLst/>
              </a:prstGeom>
              <a:noFill/>
              <a:ln>
                <a:noFill/>
              </a:ln>
            </p:spPr>
          </p:pic>
          <p:sp>
            <p:nvSpPr>
              <p:cNvPr id="44" name="TextBox 43"/>
              <p:cNvSpPr txBox="1"/>
              <p:nvPr/>
            </p:nvSpPr>
            <p:spPr>
              <a:xfrm>
                <a:off x="1081572" y="4125078"/>
                <a:ext cx="939553" cy="369332"/>
              </a:xfrm>
              <a:prstGeom prst="rect">
                <a:avLst/>
              </a:prstGeom>
              <a:noFill/>
            </p:spPr>
            <p:txBody>
              <a:bodyPr wrap="none" rtlCol="0">
                <a:spAutoFit/>
              </a:bodyPr>
              <a:lstStyle/>
              <a:p>
                <a:r>
                  <a:rPr lang="en-GB" dirty="0" smtClean="0"/>
                  <a:t>DAKOTA</a:t>
                </a:r>
                <a:endParaRPr lang="en-GB" dirty="0"/>
              </a:p>
            </p:txBody>
          </p:sp>
        </p:grpSp>
        <p:grpSp>
          <p:nvGrpSpPr>
            <p:cNvPr id="20" name="Group 19"/>
            <p:cNvGrpSpPr/>
            <p:nvPr/>
          </p:nvGrpSpPr>
          <p:grpSpPr>
            <a:xfrm>
              <a:off x="3704490" y="5011726"/>
              <a:ext cx="1499765" cy="1558458"/>
              <a:chOff x="3493475" y="4153974"/>
              <a:chExt cx="1499765" cy="1558458"/>
            </a:xfrm>
          </p:grpSpPr>
          <p:pic>
            <p:nvPicPr>
              <p:cNvPr id="41" name="Picture 4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3475" y="4479984"/>
                <a:ext cx="1499765" cy="1232448"/>
              </a:xfrm>
              <a:prstGeom prst="rect">
                <a:avLst/>
              </a:prstGeom>
              <a:noFill/>
              <a:ln>
                <a:noFill/>
              </a:ln>
            </p:spPr>
          </p:pic>
          <p:sp>
            <p:nvSpPr>
              <p:cNvPr id="42" name="TextBox 41"/>
              <p:cNvSpPr txBox="1"/>
              <p:nvPr/>
            </p:nvSpPr>
            <p:spPr>
              <a:xfrm>
                <a:off x="3543455" y="4153974"/>
                <a:ext cx="587020" cy="369332"/>
              </a:xfrm>
              <a:prstGeom prst="rect">
                <a:avLst/>
              </a:prstGeom>
              <a:noFill/>
            </p:spPr>
            <p:txBody>
              <a:bodyPr wrap="none" rtlCol="0">
                <a:spAutoFit/>
              </a:bodyPr>
              <a:lstStyle/>
              <a:p>
                <a:r>
                  <a:rPr lang="en-GB" dirty="0" smtClean="0"/>
                  <a:t>DUE</a:t>
                </a:r>
                <a:endParaRPr lang="en-GB" dirty="0"/>
              </a:p>
            </p:txBody>
          </p:sp>
        </p:grpSp>
        <p:grpSp>
          <p:nvGrpSpPr>
            <p:cNvPr id="21" name="Group 20"/>
            <p:cNvGrpSpPr/>
            <p:nvPr/>
          </p:nvGrpSpPr>
          <p:grpSpPr>
            <a:xfrm>
              <a:off x="5426180" y="5013658"/>
              <a:ext cx="1513910" cy="1513318"/>
              <a:chOff x="6022365" y="4113543"/>
              <a:chExt cx="1513910" cy="1513318"/>
            </a:xfrm>
          </p:grpSpPr>
          <p:pic>
            <p:nvPicPr>
              <p:cNvPr id="39" name="Picture 3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0721" y="4442094"/>
                <a:ext cx="1485554" cy="1184767"/>
              </a:xfrm>
              <a:prstGeom prst="rect">
                <a:avLst/>
              </a:prstGeom>
              <a:noFill/>
              <a:ln>
                <a:noFill/>
              </a:ln>
            </p:spPr>
          </p:pic>
          <p:sp>
            <p:nvSpPr>
              <p:cNvPr id="40" name="TextBox 39"/>
              <p:cNvSpPr txBox="1"/>
              <p:nvPr/>
            </p:nvSpPr>
            <p:spPr>
              <a:xfrm>
                <a:off x="6022365" y="4113543"/>
                <a:ext cx="961482" cy="369332"/>
              </a:xfrm>
              <a:prstGeom prst="rect">
                <a:avLst/>
              </a:prstGeom>
              <a:noFill/>
            </p:spPr>
            <p:txBody>
              <a:bodyPr wrap="none" rtlCol="0">
                <a:spAutoFit/>
              </a:bodyPr>
              <a:lstStyle/>
              <a:p>
                <a:r>
                  <a:rPr lang="en-GB" dirty="0" smtClean="0"/>
                  <a:t>FRAMES</a:t>
                </a:r>
                <a:endParaRPr lang="en-GB" dirty="0"/>
              </a:p>
            </p:txBody>
          </p:sp>
        </p:grpSp>
        <p:sp>
          <p:nvSpPr>
            <p:cNvPr id="22" name="TextBox 21"/>
            <p:cNvSpPr txBox="1"/>
            <p:nvPr/>
          </p:nvSpPr>
          <p:spPr>
            <a:xfrm>
              <a:off x="277979" y="4292509"/>
              <a:ext cx="1282306" cy="371759"/>
            </a:xfrm>
            <a:prstGeom prst="rect">
              <a:avLst/>
            </a:prstGeom>
            <a:noFill/>
          </p:spPr>
          <p:txBody>
            <a:bodyPr wrap="none" rtlCol="0">
              <a:spAutoFit/>
            </a:bodyPr>
            <a:lstStyle/>
            <a:p>
              <a:r>
                <a:rPr lang="en-GB" sz="1600" dirty="0" smtClean="0"/>
                <a:t>OpenTURNS</a:t>
              </a:r>
              <a:endParaRPr lang="en-GB" sz="1600" dirty="0"/>
            </a:p>
          </p:txBody>
        </p:sp>
        <p:sp>
          <p:nvSpPr>
            <p:cNvPr id="23" name="TextBox 22"/>
            <p:cNvSpPr txBox="1"/>
            <p:nvPr/>
          </p:nvSpPr>
          <p:spPr>
            <a:xfrm>
              <a:off x="2235329" y="4292509"/>
              <a:ext cx="1003801" cy="369332"/>
            </a:xfrm>
            <a:prstGeom prst="rect">
              <a:avLst/>
            </a:prstGeom>
            <a:noFill/>
          </p:spPr>
          <p:txBody>
            <a:bodyPr wrap="none" rtlCol="0">
              <a:spAutoFit/>
            </a:bodyPr>
            <a:lstStyle/>
            <a:p>
              <a:r>
                <a:rPr lang="en-GB" sz="1600" dirty="0" smtClean="0"/>
                <a:t>OSTRICH</a:t>
              </a:r>
              <a:endParaRPr lang="en-GB" sz="1600" dirty="0"/>
            </a:p>
          </p:txBody>
        </p:sp>
        <p:sp>
          <p:nvSpPr>
            <p:cNvPr id="24" name="TextBox 23"/>
            <p:cNvSpPr txBox="1"/>
            <p:nvPr/>
          </p:nvSpPr>
          <p:spPr>
            <a:xfrm>
              <a:off x="3776232" y="4292509"/>
              <a:ext cx="629660" cy="369332"/>
            </a:xfrm>
            <a:prstGeom prst="rect">
              <a:avLst/>
            </a:prstGeom>
            <a:noFill/>
          </p:spPr>
          <p:txBody>
            <a:bodyPr wrap="none" rtlCol="0">
              <a:spAutoFit/>
            </a:bodyPr>
            <a:lstStyle/>
            <a:p>
              <a:r>
                <a:rPr lang="en-GB" sz="1600" dirty="0" smtClean="0"/>
                <a:t>PEST</a:t>
              </a:r>
              <a:endParaRPr lang="en-GB" sz="1600" dirty="0"/>
            </a:p>
          </p:txBody>
        </p:sp>
        <p:sp>
          <p:nvSpPr>
            <p:cNvPr id="25" name="TextBox 24"/>
            <p:cNvSpPr txBox="1"/>
            <p:nvPr/>
          </p:nvSpPr>
          <p:spPr>
            <a:xfrm>
              <a:off x="5202175" y="4297278"/>
              <a:ext cx="939424" cy="369332"/>
            </a:xfrm>
            <a:prstGeom prst="rect">
              <a:avLst/>
            </a:prstGeom>
            <a:noFill/>
          </p:spPr>
          <p:txBody>
            <a:bodyPr wrap="none" rtlCol="0">
              <a:spAutoFit/>
            </a:bodyPr>
            <a:lstStyle/>
            <a:p>
              <a:r>
                <a:rPr lang="en-GB" sz="1600" dirty="0" smtClean="0"/>
                <a:t>PSUADE</a:t>
              </a:r>
              <a:endParaRPr lang="en-GB" sz="1600" dirty="0"/>
            </a:p>
          </p:txBody>
        </p:sp>
        <p:grpSp>
          <p:nvGrpSpPr>
            <p:cNvPr id="26" name="Group 25"/>
            <p:cNvGrpSpPr/>
            <p:nvPr/>
          </p:nvGrpSpPr>
          <p:grpSpPr>
            <a:xfrm>
              <a:off x="6846689" y="1760353"/>
              <a:ext cx="1746325" cy="1669615"/>
              <a:chOff x="7363143" y="1924524"/>
              <a:chExt cx="1156308" cy="1337271"/>
            </a:xfrm>
          </p:grpSpPr>
          <p:pic>
            <p:nvPicPr>
              <p:cNvPr id="36" name="Picture 35"/>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3143" y="2246197"/>
                <a:ext cx="958924" cy="601213"/>
              </a:xfrm>
              <a:prstGeom prst="rect">
                <a:avLst/>
              </a:prstGeom>
              <a:noFill/>
              <a:ln>
                <a:noFill/>
              </a:ln>
            </p:spPr>
          </p:pic>
          <p:sp>
            <p:nvSpPr>
              <p:cNvPr id="37" name="TextBox 36"/>
              <p:cNvSpPr txBox="1"/>
              <p:nvPr/>
            </p:nvSpPr>
            <p:spPr>
              <a:xfrm>
                <a:off x="7363143" y="1924524"/>
                <a:ext cx="639855" cy="369332"/>
              </a:xfrm>
              <a:prstGeom prst="rect">
                <a:avLst/>
              </a:prstGeom>
              <a:noFill/>
            </p:spPr>
            <p:txBody>
              <a:bodyPr wrap="none" rtlCol="0">
                <a:spAutoFit/>
              </a:bodyPr>
              <a:lstStyle/>
              <a:p>
                <a:r>
                  <a:rPr lang="en-GB" dirty="0" smtClean="0"/>
                  <a:t>SAFE</a:t>
                </a:r>
                <a:endParaRPr lang="en-GB" dirty="0"/>
              </a:p>
            </p:txBody>
          </p:sp>
          <p:pic>
            <p:nvPicPr>
              <p:cNvPr id="38" name="Picture 37"/>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3070" y="2706352"/>
                <a:ext cx="836381" cy="555443"/>
              </a:xfrm>
              <a:prstGeom prst="rect">
                <a:avLst/>
              </a:prstGeom>
              <a:noFill/>
              <a:ln>
                <a:noFill/>
              </a:ln>
            </p:spPr>
          </p:pic>
        </p:grpSp>
        <p:grpSp>
          <p:nvGrpSpPr>
            <p:cNvPr id="27" name="Group 26"/>
            <p:cNvGrpSpPr/>
            <p:nvPr/>
          </p:nvGrpSpPr>
          <p:grpSpPr>
            <a:xfrm>
              <a:off x="188102" y="5034833"/>
              <a:ext cx="1512493" cy="1520898"/>
              <a:chOff x="-1111801" y="4257428"/>
              <a:chExt cx="1512493" cy="1520898"/>
            </a:xfrm>
          </p:grpSpPr>
          <p:pic>
            <p:nvPicPr>
              <p:cNvPr id="34" name="Picture 33"/>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8917" y="4642420"/>
                <a:ext cx="1509609" cy="1135906"/>
              </a:xfrm>
              <a:prstGeom prst="rect">
                <a:avLst/>
              </a:prstGeom>
              <a:noFill/>
            </p:spPr>
          </p:pic>
          <p:sp>
            <p:nvSpPr>
              <p:cNvPr id="35" name="TextBox 34"/>
              <p:cNvSpPr txBox="1"/>
              <p:nvPr/>
            </p:nvSpPr>
            <p:spPr>
              <a:xfrm>
                <a:off x="-1111801" y="4257428"/>
                <a:ext cx="883575" cy="369332"/>
              </a:xfrm>
              <a:prstGeom prst="rect">
                <a:avLst/>
              </a:prstGeom>
              <a:noFill/>
            </p:spPr>
            <p:txBody>
              <a:bodyPr wrap="none" rtlCol="0">
                <a:spAutoFit/>
              </a:bodyPr>
              <a:lstStyle/>
              <a:p>
                <a:r>
                  <a:rPr lang="en-GB" dirty="0" smtClean="0"/>
                  <a:t>SimLAB</a:t>
                </a:r>
                <a:endParaRPr lang="en-GB" dirty="0"/>
              </a:p>
            </p:txBody>
          </p:sp>
        </p:grpSp>
        <p:sp>
          <p:nvSpPr>
            <p:cNvPr id="28" name="Rectangle 27"/>
            <p:cNvSpPr/>
            <p:nvPr/>
          </p:nvSpPr>
          <p:spPr>
            <a:xfrm>
              <a:off x="5696057" y="3523196"/>
              <a:ext cx="663964" cy="369332"/>
            </a:xfrm>
            <a:prstGeom prst="rect">
              <a:avLst/>
            </a:prstGeom>
          </p:spPr>
          <p:txBody>
            <a:bodyPr wrap="none">
              <a:spAutoFit/>
            </a:bodyPr>
            <a:lstStyle/>
            <a:p>
              <a:r>
                <a:rPr lang="en-GB" sz="1600" dirty="0" smtClean="0"/>
                <a:t>TIME</a:t>
              </a:r>
              <a:endParaRPr lang="en-GB" sz="1600" dirty="0"/>
            </a:p>
          </p:txBody>
        </p:sp>
        <p:sp>
          <p:nvSpPr>
            <p:cNvPr id="29" name="Rectangle 28"/>
            <p:cNvSpPr/>
            <p:nvPr/>
          </p:nvSpPr>
          <p:spPr>
            <a:xfrm>
              <a:off x="4341490" y="3553264"/>
              <a:ext cx="860685" cy="369332"/>
            </a:xfrm>
            <a:prstGeom prst="rect">
              <a:avLst/>
            </a:prstGeom>
          </p:spPr>
          <p:txBody>
            <a:bodyPr wrap="none">
              <a:spAutoFit/>
            </a:bodyPr>
            <a:lstStyle/>
            <a:p>
              <a:r>
                <a:rPr lang="en-GB" sz="1600" dirty="0" smtClean="0"/>
                <a:t>UCODE</a:t>
              </a:r>
              <a:endParaRPr lang="en-GB" sz="1600" dirty="0"/>
            </a:p>
          </p:txBody>
        </p:sp>
        <p:sp>
          <p:nvSpPr>
            <p:cNvPr id="30" name="Rectangle 29"/>
            <p:cNvSpPr/>
            <p:nvPr/>
          </p:nvSpPr>
          <p:spPr>
            <a:xfrm>
              <a:off x="2737230" y="3570437"/>
              <a:ext cx="1039002" cy="369332"/>
            </a:xfrm>
            <a:prstGeom prst="rect">
              <a:avLst/>
            </a:prstGeom>
          </p:spPr>
          <p:txBody>
            <a:bodyPr wrap="none">
              <a:spAutoFit/>
            </a:bodyPr>
            <a:lstStyle/>
            <a:p>
              <a:r>
                <a:rPr lang="en-GB" sz="1600" dirty="0" smtClean="0"/>
                <a:t>UNCSAM</a:t>
              </a:r>
              <a:endParaRPr lang="en-GB" sz="1600" dirty="0"/>
            </a:p>
          </p:txBody>
        </p:sp>
        <p:sp>
          <p:nvSpPr>
            <p:cNvPr id="31" name="Rectangle 30"/>
            <p:cNvSpPr/>
            <p:nvPr/>
          </p:nvSpPr>
          <p:spPr>
            <a:xfrm>
              <a:off x="1443047" y="3574957"/>
              <a:ext cx="965329" cy="369332"/>
            </a:xfrm>
            <a:prstGeom prst="rect">
              <a:avLst/>
            </a:prstGeom>
          </p:spPr>
          <p:txBody>
            <a:bodyPr wrap="none">
              <a:spAutoFit/>
            </a:bodyPr>
            <a:lstStyle/>
            <a:p>
              <a:r>
                <a:rPr lang="en-GB" sz="1600" dirty="0" smtClean="0"/>
                <a:t>UNCSIM</a:t>
              </a:r>
              <a:endParaRPr lang="en-GB" sz="1600" dirty="0"/>
            </a:p>
          </p:txBody>
        </p:sp>
        <p:sp>
          <p:nvSpPr>
            <p:cNvPr id="32" name="Rectangle 31"/>
            <p:cNvSpPr/>
            <p:nvPr/>
          </p:nvSpPr>
          <p:spPr>
            <a:xfrm>
              <a:off x="251645" y="3574957"/>
              <a:ext cx="817853" cy="369332"/>
            </a:xfrm>
            <a:prstGeom prst="rect">
              <a:avLst/>
            </a:prstGeom>
          </p:spPr>
          <p:txBody>
            <a:bodyPr wrap="none">
              <a:spAutoFit/>
            </a:bodyPr>
            <a:lstStyle/>
            <a:p>
              <a:r>
                <a:rPr lang="en-GB" sz="1600" dirty="0" smtClean="0"/>
                <a:t>UQLab</a:t>
              </a:r>
              <a:endParaRPr lang="en-GB" sz="1600" dirty="0"/>
            </a:p>
          </p:txBody>
        </p:sp>
        <p:sp>
          <p:nvSpPr>
            <p:cNvPr id="33" name="Rectangle 32"/>
            <p:cNvSpPr/>
            <p:nvPr/>
          </p:nvSpPr>
          <p:spPr>
            <a:xfrm>
              <a:off x="7301784" y="3707862"/>
              <a:ext cx="1490344" cy="2862322"/>
            </a:xfrm>
            <a:prstGeom prst="rect">
              <a:avLst/>
            </a:prstGeom>
          </p:spPr>
          <p:txBody>
            <a:bodyPr wrap="none">
              <a:spAutoFit/>
            </a:bodyPr>
            <a:lstStyle/>
            <a:p>
              <a:r>
                <a:rPr lang="en-GB" dirty="0" smtClean="0"/>
                <a:t>R packages: </a:t>
              </a:r>
            </a:p>
            <a:p>
              <a:pPr marL="285750" indent="-285750">
                <a:buFontTx/>
                <a:buChar char="-"/>
              </a:pPr>
              <a:r>
                <a:rPr lang="en-GB" dirty="0" smtClean="0"/>
                <a:t>propagate</a:t>
              </a:r>
            </a:p>
            <a:p>
              <a:pPr marL="285750" indent="-285750">
                <a:buFontTx/>
                <a:buChar char="-"/>
              </a:pPr>
              <a:r>
                <a:rPr lang="en-GB" dirty="0" smtClean="0"/>
                <a:t>FME</a:t>
              </a:r>
            </a:p>
            <a:p>
              <a:pPr marL="285750" indent="-285750">
                <a:buFontTx/>
                <a:buChar char="-"/>
              </a:pPr>
              <a:r>
                <a:rPr lang="en-GB" dirty="0" err="1" smtClean="0"/>
                <a:t>mcmcse</a:t>
              </a:r>
              <a:endParaRPr lang="en-GB" dirty="0" smtClean="0"/>
            </a:p>
            <a:p>
              <a:pPr marL="285750" indent="-285750">
                <a:buFontTx/>
                <a:buChar char="-"/>
              </a:pPr>
              <a:r>
                <a:rPr lang="en-GB" dirty="0" err="1" smtClean="0"/>
                <a:t>ArArRedux</a:t>
              </a:r>
              <a:endParaRPr lang="en-GB" dirty="0" smtClean="0"/>
            </a:p>
            <a:p>
              <a:pPr marL="285750" indent="-285750">
                <a:buFontTx/>
                <a:buChar char="-"/>
              </a:pPr>
              <a:r>
                <a:rPr lang="en-GB" dirty="0" err="1" smtClean="0"/>
                <a:t>betaper</a:t>
              </a:r>
              <a:endParaRPr lang="en-GB" dirty="0" smtClean="0"/>
            </a:p>
            <a:p>
              <a:pPr marL="285750" indent="-285750">
                <a:buFontTx/>
                <a:buChar char="-"/>
              </a:pPr>
              <a:r>
                <a:rPr lang="en-GB" dirty="0" smtClean="0"/>
                <a:t>UncerIn2</a:t>
              </a:r>
            </a:p>
            <a:p>
              <a:pPr marL="285750" indent="-285750">
                <a:buFontTx/>
                <a:buChar char="-"/>
              </a:pPr>
              <a:r>
                <a:rPr lang="en-GB" dirty="0" err="1" smtClean="0"/>
                <a:t>usdm</a:t>
              </a:r>
              <a:endParaRPr lang="en-GB" dirty="0" smtClean="0"/>
            </a:p>
            <a:p>
              <a:pPr marL="285750" indent="-285750">
                <a:buFontTx/>
                <a:buChar char="-"/>
              </a:pPr>
              <a:r>
                <a:rPr lang="en-GB" dirty="0"/>
                <a:t>s</a:t>
              </a:r>
              <a:r>
                <a:rPr lang="en-GB" dirty="0" smtClean="0"/>
                <a:t>ensitivity</a:t>
              </a:r>
            </a:p>
            <a:p>
              <a:r>
                <a:rPr lang="en-GB" dirty="0" smtClean="0"/>
                <a:t>- and others...</a:t>
              </a:r>
              <a:endParaRPr lang="en-GB" dirty="0"/>
            </a:p>
          </p:txBody>
        </p:sp>
      </p:grpSp>
    </p:spTree>
    <p:extLst>
      <p:ext uri="{BB962C8B-B14F-4D97-AF65-F5344CB8AC3E}">
        <p14:creationId xmlns:p14="http://schemas.microsoft.com/office/powerpoint/2010/main" val="3725844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42" y="230188"/>
            <a:ext cx="9044609" cy="664334"/>
          </a:xfrm>
        </p:spPr>
        <p:txBody>
          <a:bodyPr/>
          <a:lstStyle/>
          <a:p>
            <a:pPr marL="457200" indent="-457200">
              <a:spcAft>
                <a:spcPts val="1800"/>
              </a:spcAft>
            </a:pPr>
            <a:r>
              <a:rPr lang="en-GB" sz="3200" dirty="0" smtClean="0"/>
              <a:t>R package </a:t>
            </a:r>
            <a:r>
              <a:rPr lang="en-GB" sz="3200" b="1" dirty="0" smtClean="0"/>
              <a:t>spup – </a:t>
            </a:r>
            <a:r>
              <a:rPr lang="en-GB" sz="3200" dirty="0" smtClean="0"/>
              <a:t>underlying methodology</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22</a:t>
            </a:fld>
            <a:endParaRPr lang="en-GB" dirty="0"/>
          </a:p>
        </p:txBody>
      </p:sp>
      <p:sp>
        <p:nvSpPr>
          <p:cNvPr id="5" name="Rectangle 4"/>
          <p:cNvSpPr/>
          <p:nvPr/>
        </p:nvSpPr>
        <p:spPr>
          <a:xfrm>
            <a:off x="812310" y="1053835"/>
            <a:ext cx="4570034" cy="332464"/>
          </a:xfrm>
          <a:prstGeom prst="rect">
            <a:avLst/>
          </a:prstGeom>
        </p:spPr>
        <p:txBody>
          <a:bodyPr wrap="none">
            <a:spAutoFit/>
          </a:bodyPr>
          <a:lstStyle/>
          <a:p>
            <a:pPr fontAlgn="auto">
              <a:lnSpc>
                <a:spcPts val="4200"/>
              </a:lnSpc>
              <a:spcBef>
                <a:spcPts val="0"/>
              </a:spcBef>
              <a:spcAft>
                <a:spcPts val="0"/>
              </a:spcAft>
              <a:buFont typeface="Arial" pitchFamily="34" charset="0"/>
              <a:buNone/>
            </a:pPr>
            <a:r>
              <a:rPr lang="en-GB" sz="3500" b="1" dirty="0" smtClean="0">
                <a:solidFill>
                  <a:prstClr val="black"/>
                </a:solidFill>
                <a:latin typeface="Calibri"/>
              </a:rPr>
              <a:t>Monte Carlo approach principle</a:t>
            </a:r>
            <a:endParaRPr lang="en-GB" sz="3500" b="1" dirty="0">
              <a:solidFill>
                <a:prstClr val="black"/>
              </a:solidFill>
              <a:latin typeface="Calibri"/>
            </a:endParaRPr>
          </a:p>
        </p:txBody>
      </p:sp>
      <p:grpSp>
        <p:nvGrpSpPr>
          <p:cNvPr id="6" name="Group 5"/>
          <p:cNvGrpSpPr/>
          <p:nvPr/>
        </p:nvGrpSpPr>
        <p:grpSpPr>
          <a:xfrm>
            <a:off x="456424" y="1808889"/>
            <a:ext cx="2615080" cy="2690864"/>
            <a:chOff x="475293" y="1730817"/>
            <a:chExt cx="2615080" cy="3299150"/>
          </a:xfrm>
        </p:grpSpPr>
        <p:pic>
          <p:nvPicPr>
            <p:cNvPr id="7"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342" y="4001654"/>
              <a:ext cx="876685" cy="981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jdelijke aanduiding voor tekst 9"/>
            <p:cNvSpPr txBox="1">
              <a:spLocks/>
            </p:cNvSpPr>
            <p:nvPr/>
          </p:nvSpPr>
          <p:spPr>
            <a:xfrm rot="16200000">
              <a:off x="373" y="2205738"/>
              <a:ext cx="1286858" cy="337015"/>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800"/>
                </a:lnSpc>
                <a:spcBef>
                  <a:spcPts val="0"/>
                </a:spcBef>
                <a:spcAft>
                  <a:spcPts val="0"/>
                </a:spcAft>
                <a:buClrTx/>
                <a:buSzTx/>
                <a:buFont typeface="Arial" pitchFamily="34" charset="0"/>
                <a:buNone/>
                <a:tabLst/>
                <a:defRPr/>
              </a:pPr>
              <a:r>
                <a:rPr kumimoji="0" lang="en-GB" sz="2000" b="0" i="0" u="none" strike="noStrike" kern="1200" cap="none" spc="0" normalizeH="0" baseline="0" noProof="0" dirty="0" smtClean="0">
                  <a:ln>
                    <a:noFill/>
                  </a:ln>
                  <a:solidFill>
                    <a:srgbClr val="000000"/>
                  </a:solidFill>
                  <a:effectLst/>
                  <a:uLnTx/>
                  <a:uFillTx/>
                  <a:latin typeface="Calibri"/>
                  <a:ea typeface="+mn-ea"/>
                  <a:cs typeface="+mn-cs"/>
                </a:rPr>
                <a:t>Variable 1</a:t>
              </a:r>
              <a:endParaRPr kumimoji="0" lang="en-GB" sz="20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9" name="Group 8"/>
            <p:cNvGrpSpPr/>
            <p:nvPr/>
          </p:nvGrpSpPr>
          <p:grpSpPr>
            <a:xfrm>
              <a:off x="2243218" y="2741176"/>
              <a:ext cx="847155" cy="682542"/>
              <a:chOff x="16231164" y="16361832"/>
              <a:chExt cx="1574801" cy="1067285"/>
            </a:xfrm>
          </p:grpSpPr>
          <p:cxnSp>
            <p:nvCxnSpPr>
              <p:cNvPr id="13" name="Straight Arrow Connector 12"/>
              <p:cNvCxnSpPr/>
              <p:nvPr/>
            </p:nvCxnSpPr>
            <p:spPr>
              <a:xfrm>
                <a:off x="16243864" y="17429117"/>
                <a:ext cx="1562101" cy="0"/>
              </a:xfrm>
              <a:prstGeom prst="straightConnector1">
                <a:avLst/>
              </a:prstGeom>
              <a:noFill/>
              <a:ln w="9525" cap="flat" cmpd="sng" algn="ctr">
                <a:solidFill>
                  <a:srgbClr val="4F81BD">
                    <a:shade val="95000"/>
                    <a:satMod val="105000"/>
                  </a:srgbClr>
                </a:solidFill>
                <a:prstDash val="solid"/>
                <a:tailEnd type="arrow"/>
              </a:ln>
              <a:effectLst/>
            </p:spPr>
          </p:cxnSp>
          <p:pic>
            <p:nvPicPr>
              <p:cNvPr id="1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31164" y="16704727"/>
                <a:ext cx="1332366" cy="709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V="1">
                <a:off x="16231166" y="16361832"/>
                <a:ext cx="0" cy="1067285"/>
              </a:xfrm>
              <a:prstGeom prst="straightConnector1">
                <a:avLst/>
              </a:prstGeom>
              <a:noFill/>
              <a:ln w="9525" cap="flat" cmpd="sng" algn="ctr">
                <a:solidFill>
                  <a:srgbClr val="4F81BD">
                    <a:shade val="95000"/>
                    <a:satMod val="105000"/>
                  </a:srgbClr>
                </a:solidFill>
                <a:prstDash val="solid"/>
                <a:tailEnd type="arrow"/>
              </a:ln>
              <a:effectLst/>
            </p:spPr>
          </p:cxnSp>
        </p:grpSp>
        <p:pic>
          <p:nvPicPr>
            <p:cNvPr id="1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03" y="2277920"/>
              <a:ext cx="1060450" cy="57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2" descr="https://cnx.org/resources/bc4ee8bd5f7c83f6976993b00f15249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0616" y="1899931"/>
              <a:ext cx="939756" cy="791180"/>
            </a:xfrm>
            <a:prstGeom prst="rect">
              <a:avLst/>
            </a:prstGeom>
            <a:noFill/>
            <a:extLst>
              <a:ext uri="{909E8E84-426E-40DD-AFC4-6F175D3DCCD1}">
                <a14:hiddenFill xmlns:a14="http://schemas.microsoft.com/office/drawing/2010/main">
                  <a:solidFill>
                    <a:srgbClr val="FFFFFF"/>
                  </a:solidFill>
                </a14:hiddenFill>
              </a:ext>
            </a:extLst>
          </p:spPr>
        </p:pic>
        <p:sp>
          <p:nvSpPr>
            <p:cNvPr id="12" name="Tijdelijke aanduiding voor tekst 9"/>
            <p:cNvSpPr txBox="1">
              <a:spLocks/>
            </p:cNvSpPr>
            <p:nvPr/>
          </p:nvSpPr>
          <p:spPr>
            <a:xfrm rot="16200000">
              <a:off x="372" y="4218030"/>
              <a:ext cx="1286858" cy="337015"/>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800"/>
                </a:lnSpc>
                <a:spcBef>
                  <a:spcPts val="0"/>
                </a:spcBef>
                <a:spcAft>
                  <a:spcPts val="0"/>
                </a:spcAft>
                <a:buClrTx/>
                <a:buSzTx/>
                <a:buFont typeface="Arial" pitchFamily="34" charset="0"/>
                <a:buNone/>
                <a:tabLst/>
                <a:defRPr/>
              </a:pPr>
              <a:r>
                <a:rPr kumimoji="0" lang="en-GB" sz="2000" b="0" i="0" u="none" strike="noStrike" kern="1200" cap="none" spc="0" normalizeH="0" baseline="0" noProof="0" dirty="0" smtClean="0">
                  <a:ln>
                    <a:noFill/>
                  </a:ln>
                  <a:solidFill>
                    <a:srgbClr val="000000"/>
                  </a:solidFill>
                  <a:effectLst/>
                  <a:uLnTx/>
                  <a:uFillTx/>
                  <a:latin typeface="Calibri"/>
                  <a:ea typeface="+mn-ea"/>
                  <a:cs typeface="+mn-cs"/>
                </a:rPr>
                <a:t>Variable 2</a:t>
              </a:r>
              <a:endParaRPr kumimoji="0" lang="en-GB" sz="20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6" name="Group 15"/>
          <p:cNvGrpSpPr/>
          <p:nvPr/>
        </p:nvGrpSpPr>
        <p:grpSpPr>
          <a:xfrm>
            <a:off x="5316598" y="2728916"/>
            <a:ext cx="2010510" cy="696922"/>
            <a:chOff x="5335467" y="2858822"/>
            <a:chExt cx="2010510" cy="854466"/>
          </a:xfrm>
        </p:grpSpPr>
        <p:sp>
          <p:nvSpPr>
            <p:cNvPr id="17" name="Right Arrow 16"/>
            <p:cNvSpPr/>
            <p:nvPr/>
          </p:nvSpPr>
          <p:spPr>
            <a:xfrm>
              <a:off x="5813126" y="3514508"/>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 name="Tijdelijke aanduiding voor tekst 9"/>
            <p:cNvSpPr txBox="1">
              <a:spLocks/>
            </p:cNvSpPr>
            <p:nvPr/>
          </p:nvSpPr>
          <p:spPr>
            <a:xfrm>
              <a:off x="5335467" y="2858822"/>
              <a:ext cx="2010510" cy="492444"/>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Model run</a:t>
              </a:r>
              <a:r>
                <a:rPr kumimoji="0" lang="en-GB" sz="1600" b="1" i="0" u="none" strike="noStrike" kern="1200" cap="none" spc="0" normalizeH="0" baseline="0" noProof="0" dirty="0">
                  <a:ln>
                    <a:noFill/>
                  </a:ln>
                  <a:solidFill>
                    <a:srgbClr val="000000"/>
                  </a:solidFill>
                  <a:effectLst/>
                  <a:uLnTx/>
                  <a:uFillTx/>
                  <a:latin typeface="Calibri"/>
                  <a:ea typeface="+mn-ea"/>
                  <a:cs typeface="+mn-cs"/>
                </a:rPr>
                <a:t> </a:t>
              </a: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(e.g. </a:t>
              </a:r>
            </a:p>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Output = Var1 x Var2)</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9" name="Group 18"/>
          <p:cNvGrpSpPr/>
          <p:nvPr/>
        </p:nvGrpSpPr>
        <p:grpSpPr>
          <a:xfrm>
            <a:off x="7430016" y="2411539"/>
            <a:ext cx="1261024" cy="1821085"/>
            <a:chOff x="7448885" y="2469700"/>
            <a:chExt cx="1261024" cy="2232752"/>
          </a:xfrm>
        </p:grpSpPr>
        <p:pic>
          <p:nvPicPr>
            <p:cNvPr id="2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885" y="3214973"/>
              <a:ext cx="1261024" cy="1487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9405" y="2469700"/>
              <a:ext cx="1072781" cy="914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2" name="Group 21"/>
          <p:cNvGrpSpPr/>
          <p:nvPr/>
        </p:nvGrpSpPr>
        <p:grpSpPr>
          <a:xfrm>
            <a:off x="3247758" y="2038679"/>
            <a:ext cx="3406901" cy="2257252"/>
            <a:chOff x="3247758" y="2038679"/>
            <a:chExt cx="3406901" cy="2257252"/>
          </a:xfrm>
        </p:grpSpPr>
        <p:grpSp>
          <p:nvGrpSpPr>
            <p:cNvPr id="23" name="Group 22"/>
            <p:cNvGrpSpPr/>
            <p:nvPr/>
          </p:nvGrpSpPr>
          <p:grpSpPr>
            <a:xfrm>
              <a:off x="3247758" y="2269475"/>
              <a:ext cx="937216" cy="2026456"/>
              <a:chOff x="3266627" y="2295521"/>
              <a:chExt cx="937216" cy="2484548"/>
            </a:xfrm>
          </p:grpSpPr>
          <p:sp>
            <p:nvSpPr>
              <p:cNvPr id="27" name="Right Arrow 26"/>
              <p:cNvSpPr/>
              <p:nvPr/>
            </p:nvSpPr>
            <p:spPr>
              <a:xfrm>
                <a:off x="3275202" y="2541332"/>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 name="Tijdelijke aanduiding voor tekst 9"/>
              <p:cNvSpPr txBox="1">
                <a:spLocks/>
              </p:cNvSpPr>
              <p:nvPr/>
            </p:nvSpPr>
            <p:spPr>
              <a:xfrm>
                <a:off x="3355879" y="2295521"/>
                <a:ext cx="847964" cy="2462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Sampling</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Right Arrow 28"/>
              <p:cNvSpPr/>
              <p:nvPr/>
            </p:nvSpPr>
            <p:spPr>
              <a:xfrm>
                <a:off x="3266627" y="4581289"/>
                <a:ext cx="928641" cy="198780"/>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 name="Tijdelijke aanduiding voor tekst 9"/>
              <p:cNvSpPr txBox="1">
                <a:spLocks/>
              </p:cNvSpPr>
              <p:nvPr/>
            </p:nvSpPr>
            <p:spPr>
              <a:xfrm>
                <a:off x="3347304" y="4335476"/>
                <a:ext cx="847964" cy="246220"/>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GB" sz="1600" b="1" i="0" u="none" strike="noStrike" kern="1200" cap="none" spc="0" normalizeH="0" baseline="0" noProof="0" dirty="0" smtClean="0">
                    <a:ln>
                      <a:noFill/>
                    </a:ln>
                    <a:solidFill>
                      <a:srgbClr val="000000"/>
                    </a:solidFill>
                    <a:effectLst/>
                    <a:uLnTx/>
                    <a:uFillTx/>
                    <a:latin typeface="Calibri"/>
                    <a:ea typeface="+mn-ea"/>
                    <a:cs typeface="+mn-cs"/>
                  </a:rPr>
                  <a:t>Sampling</a:t>
                </a:r>
                <a:endParaRPr kumimoji="0" lang="en-GB" sz="16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4" name="Group 23"/>
            <p:cNvGrpSpPr/>
            <p:nvPr/>
          </p:nvGrpSpPr>
          <p:grpSpPr>
            <a:xfrm>
              <a:off x="4464981" y="2038679"/>
              <a:ext cx="2189678" cy="2222777"/>
              <a:chOff x="4483850" y="2012553"/>
              <a:chExt cx="2189678" cy="2725249"/>
            </a:xfrm>
          </p:grpSpPr>
          <p:pic>
            <p:nvPicPr>
              <p:cNvPr id="25"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908" y="2012553"/>
                <a:ext cx="1072781" cy="914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ijdelijke aanduiding voor tekst 9"/>
              <p:cNvSpPr txBox="1">
                <a:spLocks/>
              </p:cNvSpPr>
              <p:nvPr/>
            </p:nvSpPr>
            <p:spPr>
              <a:xfrm>
                <a:off x="4483850" y="4460803"/>
                <a:ext cx="2189678" cy="276999"/>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 typeface="Arial" pitchFamily="34" charset="0"/>
                  <a:buNone/>
                </a:pPr>
                <a:r>
                  <a:rPr lang="en-GB" sz="1800" dirty="0">
                    <a:solidFill>
                      <a:srgbClr val="000000"/>
                    </a:solidFill>
                    <a:latin typeface="Calibri"/>
                  </a:rPr>
                  <a:t>c</a:t>
                </a:r>
                <a:r>
                  <a:rPr lang="en-GB" sz="1800" dirty="0" smtClean="0">
                    <a:solidFill>
                      <a:srgbClr val="000000"/>
                    </a:solidFill>
                    <a:latin typeface="Calibri"/>
                  </a:rPr>
                  <a:t>(10, 14, 3, 16, ....)</a:t>
                </a:r>
                <a:endParaRPr lang="en-GB" sz="1800" dirty="0">
                  <a:solidFill>
                    <a:srgbClr val="000000"/>
                  </a:solidFill>
                  <a:latin typeface="Calibri"/>
                </a:endParaRPr>
              </a:p>
            </p:txBody>
          </p:sp>
        </p:grpSp>
      </p:grpSp>
      <p:sp>
        <p:nvSpPr>
          <p:cNvPr id="31" name="Tijdelijke aanduiding voor dianummer 1"/>
          <p:cNvSpPr txBox="1">
            <a:spLocks/>
          </p:cNvSpPr>
          <p:nvPr/>
        </p:nvSpPr>
        <p:spPr>
          <a:xfrm>
            <a:off x="8511822" y="6408000"/>
            <a:ext cx="468000" cy="16425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lnSpc>
                <a:spcPts val="1200"/>
              </a:lnSpc>
            </a:pPr>
            <a:fld id="{F25965E0-7062-474C-8671-DB3A3CE669B0}" type="slidenum">
              <a:rPr lang="en-GB" smtClean="0"/>
              <a:pPr algn="r">
                <a:lnSpc>
                  <a:spcPts val="1200"/>
                </a:lnSpc>
              </a:pPr>
              <a:t>22</a:t>
            </a:fld>
            <a:endParaRPr lang="en-GB" dirty="0"/>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17402" y="6172200"/>
            <a:ext cx="1285875" cy="560303"/>
          </a:xfrm>
          <a:prstGeom prst="rect">
            <a:avLst/>
          </a:prstGeom>
        </p:spPr>
      </p:pic>
      <p:grpSp>
        <p:nvGrpSpPr>
          <p:cNvPr id="33" name="Group 32"/>
          <p:cNvGrpSpPr/>
          <p:nvPr/>
        </p:nvGrpSpPr>
        <p:grpSpPr>
          <a:xfrm>
            <a:off x="1365273" y="4509336"/>
            <a:ext cx="6441564" cy="1898664"/>
            <a:chOff x="768861" y="2428820"/>
            <a:chExt cx="7445724" cy="1971730"/>
          </a:xfrm>
        </p:grpSpPr>
        <p:sp>
          <p:nvSpPr>
            <p:cNvPr id="34" name="TextBox 33"/>
            <p:cNvSpPr txBox="1"/>
            <p:nvPr/>
          </p:nvSpPr>
          <p:spPr>
            <a:xfrm>
              <a:off x="5088744" y="2989061"/>
              <a:ext cx="184731" cy="1015663"/>
            </a:xfrm>
            <a:prstGeom prst="rect">
              <a:avLst/>
            </a:prstGeom>
            <a:noFill/>
          </p:spPr>
          <p:txBody>
            <a:bodyPr wrap="none" rtlCol="0">
              <a:spAutoFit/>
            </a:bodyPr>
            <a:lstStyle/>
            <a:p>
              <a:pPr fontAlgn="auto">
                <a:spcBef>
                  <a:spcPts val="0"/>
                </a:spcBef>
                <a:spcAft>
                  <a:spcPts val="0"/>
                </a:spcAft>
              </a:pPr>
              <a:endParaRPr lang="en-GB" sz="6000" dirty="0">
                <a:solidFill>
                  <a:prstClr val="black"/>
                </a:solidFill>
                <a:latin typeface="Calibri"/>
              </a:endParaRPr>
            </a:p>
          </p:txBody>
        </p:sp>
        <p:grpSp>
          <p:nvGrpSpPr>
            <p:cNvPr id="35" name="Group 34"/>
            <p:cNvGrpSpPr/>
            <p:nvPr/>
          </p:nvGrpSpPr>
          <p:grpSpPr>
            <a:xfrm>
              <a:off x="768861" y="3141986"/>
              <a:ext cx="825675" cy="884207"/>
              <a:chOff x="865632" y="1739196"/>
              <a:chExt cx="1255776" cy="1373375"/>
            </a:xfrm>
          </p:grpSpPr>
          <p:sp>
            <p:nvSpPr>
              <p:cNvPr id="51" name="Rectangle 50"/>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TextBox 51"/>
              <p:cNvSpPr txBox="1"/>
              <p:nvPr/>
            </p:nvSpPr>
            <p:spPr>
              <a:xfrm>
                <a:off x="1010042" y="1739196"/>
                <a:ext cx="657553" cy="1015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D</a:t>
                </a:r>
              </a:p>
            </p:txBody>
          </p:sp>
        </p:grpSp>
        <p:grpSp>
          <p:nvGrpSpPr>
            <p:cNvPr id="36" name="Group 35"/>
            <p:cNvGrpSpPr/>
            <p:nvPr/>
          </p:nvGrpSpPr>
          <p:grpSpPr>
            <a:xfrm>
              <a:off x="2975575" y="3087787"/>
              <a:ext cx="825675" cy="1015663"/>
              <a:chOff x="865632" y="1739196"/>
              <a:chExt cx="1255776" cy="1577556"/>
            </a:xfrm>
          </p:grpSpPr>
          <p:sp>
            <p:nvSpPr>
              <p:cNvPr id="49" name="Rectangle 48"/>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 name="TextBox 49"/>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37" name="Group 36"/>
            <p:cNvGrpSpPr/>
            <p:nvPr/>
          </p:nvGrpSpPr>
          <p:grpSpPr>
            <a:xfrm>
              <a:off x="5391317" y="3064432"/>
              <a:ext cx="825675" cy="1015663"/>
              <a:chOff x="865632" y="1739196"/>
              <a:chExt cx="1255776" cy="1577556"/>
            </a:xfrm>
          </p:grpSpPr>
          <p:sp>
            <p:nvSpPr>
              <p:cNvPr id="47" name="Rectangle 46"/>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TextBox 47"/>
              <p:cNvSpPr txBox="1"/>
              <p:nvPr/>
            </p:nvSpPr>
            <p:spPr>
              <a:xfrm>
                <a:off x="1010042" y="1739196"/>
                <a:ext cx="885490"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P</a:t>
                </a:r>
              </a:p>
            </p:txBody>
          </p:sp>
        </p:grpSp>
        <p:grpSp>
          <p:nvGrpSpPr>
            <p:cNvPr id="38" name="Group 37"/>
            <p:cNvGrpSpPr/>
            <p:nvPr/>
          </p:nvGrpSpPr>
          <p:grpSpPr>
            <a:xfrm>
              <a:off x="7388910" y="2428820"/>
              <a:ext cx="825675" cy="1015663"/>
              <a:chOff x="865632" y="1739196"/>
              <a:chExt cx="1255776" cy="1577556"/>
            </a:xfrm>
          </p:grpSpPr>
          <p:sp>
            <p:nvSpPr>
              <p:cNvPr id="45" name="Rectangle 44"/>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 name="TextBox 45"/>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39" name="Group 38"/>
            <p:cNvGrpSpPr/>
            <p:nvPr/>
          </p:nvGrpSpPr>
          <p:grpSpPr>
            <a:xfrm>
              <a:off x="7388910" y="3384887"/>
              <a:ext cx="825675" cy="1015663"/>
              <a:chOff x="865632" y="1739196"/>
              <a:chExt cx="1255776" cy="1577556"/>
            </a:xfrm>
          </p:grpSpPr>
          <p:sp>
            <p:nvSpPr>
              <p:cNvPr id="43" name="Rectangle 42"/>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 name="TextBox 43"/>
              <p:cNvSpPr txBox="1"/>
              <p:nvPr/>
            </p:nvSpPr>
            <p:spPr>
              <a:xfrm>
                <a:off x="1010042" y="1739196"/>
                <a:ext cx="944002"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V</a:t>
                </a:r>
              </a:p>
            </p:txBody>
          </p:sp>
        </p:grpSp>
        <p:sp>
          <p:nvSpPr>
            <p:cNvPr id="40" name="Right Arrow 39"/>
            <p:cNvSpPr/>
            <p:nvPr/>
          </p:nvSpPr>
          <p:spPr>
            <a:xfrm>
              <a:off x="1776124" y="3486534"/>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Right Arrow 40"/>
            <p:cNvSpPr/>
            <p:nvPr/>
          </p:nvSpPr>
          <p:spPr>
            <a:xfrm>
              <a:off x="4124025" y="3432336"/>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 name="Right Arrow 41"/>
            <p:cNvSpPr/>
            <p:nvPr/>
          </p:nvSpPr>
          <p:spPr>
            <a:xfrm>
              <a:off x="6322910" y="3384887"/>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5742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pPr marL="457200" indent="-457200">
              <a:spcAft>
                <a:spcPts val="1800"/>
              </a:spcAft>
            </a:pPr>
            <a:r>
              <a:rPr lang="en-GB" sz="3200" dirty="0" smtClean="0"/>
              <a:t>R package </a:t>
            </a:r>
            <a:r>
              <a:rPr lang="en-GB" sz="3200" b="1" dirty="0" smtClean="0"/>
              <a:t>spup</a:t>
            </a:r>
            <a:r>
              <a:rPr lang="en-GB" sz="3200" dirty="0" smtClean="0"/>
              <a:t> - functionality</a:t>
            </a:r>
            <a:endParaRPr lang="en-GB" sz="32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23</a:t>
            </a:fld>
            <a:endParaRPr lang="en-GB" dirty="0"/>
          </a:p>
        </p:txBody>
      </p:sp>
      <p:sp>
        <p:nvSpPr>
          <p:cNvPr id="31" name="Tijdelijke aanduiding voor dianummer 1"/>
          <p:cNvSpPr txBox="1">
            <a:spLocks/>
          </p:cNvSpPr>
          <p:nvPr/>
        </p:nvSpPr>
        <p:spPr>
          <a:xfrm>
            <a:off x="8511822" y="6408000"/>
            <a:ext cx="468000" cy="16425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lnSpc>
                <a:spcPts val="1200"/>
              </a:lnSpc>
            </a:pPr>
            <a:fld id="{F25965E0-7062-474C-8671-DB3A3CE669B0}" type="slidenum">
              <a:rPr lang="en-GB" smtClean="0"/>
              <a:pPr algn="r">
                <a:lnSpc>
                  <a:spcPts val="1200"/>
                </a:lnSpc>
              </a:pPr>
              <a:t>23</a:t>
            </a:fld>
            <a:endParaRPr lang="en-GB" dirty="0"/>
          </a:p>
        </p:txBody>
      </p:sp>
      <p:grpSp>
        <p:nvGrpSpPr>
          <p:cNvPr id="63" name="Group 62"/>
          <p:cNvGrpSpPr/>
          <p:nvPr/>
        </p:nvGrpSpPr>
        <p:grpSpPr>
          <a:xfrm>
            <a:off x="658819" y="1149632"/>
            <a:ext cx="7445724" cy="1971730"/>
            <a:chOff x="768861" y="2514545"/>
            <a:chExt cx="7445724" cy="1971730"/>
          </a:xfrm>
        </p:grpSpPr>
        <p:sp>
          <p:nvSpPr>
            <p:cNvPr id="64" name="TextBox 63"/>
            <p:cNvSpPr txBox="1"/>
            <p:nvPr/>
          </p:nvSpPr>
          <p:spPr>
            <a:xfrm>
              <a:off x="5088744" y="2960486"/>
              <a:ext cx="184731" cy="1015663"/>
            </a:xfrm>
            <a:prstGeom prst="rect">
              <a:avLst/>
            </a:prstGeom>
            <a:noFill/>
          </p:spPr>
          <p:txBody>
            <a:bodyPr wrap="none" rtlCol="0">
              <a:spAutoFit/>
            </a:bodyPr>
            <a:lstStyle/>
            <a:p>
              <a:pPr fontAlgn="auto">
                <a:spcBef>
                  <a:spcPts val="0"/>
                </a:spcBef>
                <a:spcAft>
                  <a:spcPts val="0"/>
                </a:spcAft>
              </a:pPr>
              <a:endParaRPr lang="en-GB" sz="6000" dirty="0">
                <a:solidFill>
                  <a:prstClr val="black"/>
                </a:solidFill>
                <a:latin typeface="Calibri"/>
              </a:endParaRPr>
            </a:p>
          </p:txBody>
        </p:sp>
        <p:grpSp>
          <p:nvGrpSpPr>
            <p:cNvPr id="65" name="Group 64"/>
            <p:cNvGrpSpPr/>
            <p:nvPr/>
          </p:nvGrpSpPr>
          <p:grpSpPr>
            <a:xfrm>
              <a:off x="768861" y="3075311"/>
              <a:ext cx="825675" cy="884207"/>
              <a:chOff x="865632" y="1739196"/>
              <a:chExt cx="1255776" cy="1373375"/>
            </a:xfrm>
          </p:grpSpPr>
          <p:sp>
            <p:nvSpPr>
              <p:cNvPr id="81" name="Rectangle 80"/>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TextBox 81"/>
              <p:cNvSpPr txBox="1"/>
              <p:nvPr/>
            </p:nvSpPr>
            <p:spPr>
              <a:xfrm>
                <a:off x="1010042" y="1739196"/>
                <a:ext cx="657553" cy="10156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D</a:t>
                </a:r>
              </a:p>
            </p:txBody>
          </p:sp>
        </p:grpSp>
        <p:grpSp>
          <p:nvGrpSpPr>
            <p:cNvPr id="66" name="Group 65"/>
            <p:cNvGrpSpPr/>
            <p:nvPr/>
          </p:nvGrpSpPr>
          <p:grpSpPr>
            <a:xfrm>
              <a:off x="2975575" y="3059212"/>
              <a:ext cx="825675" cy="1015663"/>
              <a:chOff x="865632" y="1739196"/>
              <a:chExt cx="1255776" cy="1577556"/>
            </a:xfrm>
          </p:grpSpPr>
          <p:sp>
            <p:nvSpPr>
              <p:cNvPr id="79" name="Rectangle 78"/>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TextBox 79"/>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67" name="Group 66"/>
            <p:cNvGrpSpPr/>
            <p:nvPr/>
          </p:nvGrpSpPr>
          <p:grpSpPr>
            <a:xfrm>
              <a:off x="5391317" y="3035857"/>
              <a:ext cx="825675" cy="1015663"/>
              <a:chOff x="865632" y="1739196"/>
              <a:chExt cx="1255776" cy="1577556"/>
            </a:xfrm>
          </p:grpSpPr>
          <p:sp>
            <p:nvSpPr>
              <p:cNvPr id="77" name="Rectangle 76"/>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TextBox 77"/>
              <p:cNvSpPr txBox="1"/>
              <p:nvPr/>
            </p:nvSpPr>
            <p:spPr>
              <a:xfrm>
                <a:off x="1010042" y="1739196"/>
                <a:ext cx="885490"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P</a:t>
                </a:r>
              </a:p>
            </p:txBody>
          </p:sp>
        </p:grpSp>
        <p:grpSp>
          <p:nvGrpSpPr>
            <p:cNvPr id="68" name="Group 67"/>
            <p:cNvGrpSpPr/>
            <p:nvPr/>
          </p:nvGrpSpPr>
          <p:grpSpPr>
            <a:xfrm>
              <a:off x="7388910" y="2514545"/>
              <a:ext cx="825675" cy="1015663"/>
              <a:chOff x="865632" y="1739196"/>
              <a:chExt cx="1255776" cy="1577556"/>
            </a:xfrm>
          </p:grpSpPr>
          <p:sp>
            <p:nvSpPr>
              <p:cNvPr id="75" name="Rectangle 74"/>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TextBox 75"/>
              <p:cNvSpPr txBox="1"/>
              <p:nvPr/>
            </p:nvSpPr>
            <p:spPr>
              <a:xfrm>
                <a:off x="1010042" y="1739196"/>
                <a:ext cx="917184"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R</a:t>
                </a:r>
              </a:p>
            </p:txBody>
          </p:sp>
        </p:grpSp>
        <p:grpSp>
          <p:nvGrpSpPr>
            <p:cNvPr id="69" name="Group 68"/>
            <p:cNvGrpSpPr/>
            <p:nvPr/>
          </p:nvGrpSpPr>
          <p:grpSpPr>
            <a:xfrm>
              <a:off x="7388910" y="3470612"/>
              <a:ext cx="825675" cy="1015663"/>
              <a:chOff x="865632" y="1739196"/>
              <a:chExt cx="1255776" cy="1577556"/>
            </a:xfrm>
          </p:grpSpPr>
          <p:sp>
            <p:nvSpPr>
              <p:cNvPr id="73" name="Rectangle 72"/>
              <p:cNvSpPr/>
              <p:nvPr/>
            </p:nvSpPr>
            <p:spPr>
              <a:xfrm>
                <a:off x="865632" y="1870829"/>
                <a:ext cx="1255776" cy="1241742"/>
              </a:xfrm>
              <a:prstGeom prst="rect">
                <a:avLst/>
              </a:prstGeom>
              <a:noFill/>
              <a:ln w="476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TextBox 73"/>
              <p:cNvSpPr txBox="1"/>
              <p:nvPr/>
            </p:nvSpPr>
            <p:spPr>
              <a:xfrm>
                <a:off x="1010042" y="1739196"/>
                <a:ext cx="944002" cy="15775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smtClean="0">
                    <a:ln>
                      <a:noFill/>
                    </a:ln>
                    <a:solidFill>
                      <a:prstClr val="black"/>
                    </a:solidFill>
                    <a:effectLst/>
                    <a:uLnTx/>
                    <a:uFillTx/>
                    <a:latin typeface="Calibri"/>
                  </a:rPr>
                  <a:t>V</a:t>
                </a:r>
              </a:p>
            </p:txBody>
          </p:sp>
        </p:grpSp>
        <p:sp>
          <p:nvSpPr>
            <p:cNvPr id="70" name="Right Arrow 69"/>
            <p:cNvSpPr/>
            <p:nvPr/>
          </p:nvSpPr>
          <p:spPr>
            <a:xfrm>
              <a:off x="1776124" y="3419859"/>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ight Arrow 70"/>
            <p:cNvSpPr/>
            <p:nvPr/>
          </p:nvSpPr>
          <p:spPr>
            <a:xfrm>
              <a:off x="4124025" y="3403761"/>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Right Arrow 71"/>
            <p:cNvSpPr/>
            <p:nvPr/>
          </p:nvSpPr>
          <p:spPr>
            <a:xfrm>
              <a:off x="6322910" y="3375362"/>
              <a:ext cx="978408" cy="326564"/>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3" name="Rectangle 82"/>
          <p:cNvSpPr/>
          <p:nvPr/>
        </p:nvSpPr>
        <p:spPr>
          <a:xfrm>
            <a:off x="332356" y="3645761"/>
            <a:ext cx="1890144" cy="1809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Import data and objects and define UM</a:t>
            </a:r>
          </a:p>
        </p:txBody>
      </p:sp>
      <p:sp>
        <p:nvSpPr>
          <p:cNvPr id="84" name="Rectangle 83"/>
          <p:cNvSpPr/>
          <p:nvPr/>
        </p:nvSpPr>
        <p:spPr>
          <a:xfrm>
            <a:off x="7048499" y="3649363"/>
            <a:ext cx="1857375" cy="180044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Visualization of results</a:t>
            </a:r>
          </a:p>
        </p:txBody>
      </p:sp>
      <p:sp>
        <p:nvSpPr>
          <p:cNvPr id="85" name="Rectangle 84"/>
          <p:cNvSpPr/>
          <p:nvPr/>
        </p:nvSpPr>
        <p:spPr>
          <a:xfrm>
            <a:off x="4813931" y="3645761"/>
            <a:ext cx="1888141" cy="18040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t>Model call and simulations</a:t>
            </a:r>
            <a:endParaRPr lang="en-GB" sz="2000" b="1" dirty="0"/>
          </a:p>
        </p:txBody>
      </p:sp>
      <p:pic>
        <p:nvPicPr>
          <p:cNvPr id="86"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130440">
            <a:off x="710095" y="2859443"/>
            <a:ext cx="828664" cy="5919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884275">
            <a:off x="2945627" y="2823247"/>
            <a:ext cx="930014" cy="66429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836808">
            <a:off x="4730748" y="2806258"/>
            <a:ext cx="932384" cy="6359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2587340" y="3645761"/>
            <a:ext cx="1858697" cy="18099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t>Monte Carlo sampling techniques</a:t>
            </a:r>
          </a:p>
        </p:txBody>
      </p:sp>
      <p:pic>
        <p:nvPicPr>
          <p:cNvPr id="90" name="Picture 2" descr=" See full-sized imag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23572">
            <a:off x="7966604" y="2806257"/>
            <a:ext cx="932384" cy="635991"/>
          </a:xfrm>
          <a:prstGeom prst="rect">
            <a:avLst/>
          </a:prstGeom>
          <a:solidFill>
            <a:schemeClr val="bg1"/>
          </a:solidFill>
          <a:scene3d>
            <a:camera prst="obliqueTopRight">
              <a:rot lat="0" lon="9000000" rev="0"/>
            </a:camera>
            <a:lightRig rig="threePt" dir="t"/>
          </a:scene3d>
        </p:spPr>
      </p:pic>
    </p:spTree>
    <p:extLst>
      <p:ext uri="{BB962C8B-B14F-4D97-AF65-F5344CB8AC3E}">
        <p14:creationId xmlns:p14="http://schemas.microsoft.com/office/powerpoint/2010/main" val="824238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81006"/>
          </a:xfrm>
        </p:spPr>
        <p:txBody>
          <a:bodyPr/>
          <a:lstStyle/>
          <a:p>
            <a:r>
              <a:rPr lang="en-GB" sz="2600" dirty="0" smtClean="0"/>
              <a:t>Computer exercise – calculating slope from DEM</a:t>
            </a:r>
            <a:endParaRPr lang="en-GB" sz="2600" dirty="0"/>
          </a:p>
        </p:txBody>
      </p:sp>
      <p:sp>
        <p:nvSpPr>
          <p:cNvPr id="3" name="Text Placeholder 2"/>
          <p:cNvSpPr>
            <a:spLocks noGrp="1"/>
          </p:cNvSpPr>
          <p:nvPr>
            <p:ph type="body" sz="quarter" idx="10"/>
          </p:nvPr>
        </p:nvSpPr>
        <p:spPr>
          <a:xfrm>
            <a:off x="403093" y="1118681"/>
            <a:ext cx="4019820" cy="5136203"/>
          </a:xfrm>
        </p:spPr>
        <p:txBody>
          <a:bodyPr/>
          <a:lstStyle/>
          <a:p>
            <a:r>
              <a:rPr lang="en-GB" sz="1800" dirty="0" smtClean="0"/>
              <a:t>Analyse how uncertainty in DEM map of </a:t>
            </a:r>
            <a:r>
              <a:rPr lang="en-GB" sz="1800" dirty="0" err="1" smtClean="0"/>
              <a:t>Zlatibor</a:t>
            </a:r>
            <a:r>
              <a:rPr lang="en-GB" sz="1800" dirty="0" smtClean="0"/>
              <a:t> region in Serbia propagates to slope calculations</a:t>
            </a:r>
          </a:p>
          <a:p>
            <a:r>
              <a:rPr lang="en-GB" sz="1800" dirty="0" smtClean="0"/>
              <a:t>Check how uncertain the DEM and slope map is, and where in </a:t>
            </a:r>
            <a:r>
              <a:rPr lang="en-GB" sz="1800" dirty="0" err="1" smtClean="0"/>
              <a:t>Zlatibor</a:t>
            </a:r>
            <a:r>
              <a:rPr lang="en-GB" sz="1800" dirty="0" smtClean="0"/>
              <a:t> it is most uncertain</a:t>
            </a:r>
          </a:p>
          <a:p>
            <a:r>
              <a:rPr lang="en-GB" sz="1800" dirty="0" smtClean="0"/>
              <a:t>Identify areas in </a:t>
            </a:r>
            <a:r>
              <a:rPr lang="en-GB" sz="1800" dirty="0" err="1" smtClean="0"/>
              <a:t>Zlatibor</a:t>
            </a:r>
            <a:r>
              <a:rPr lang="en-GB" sz="1800" dirty="0" smtClean="0"/>
              <a:t> for which you are 90% certain that the </a:t>
            </a:r>
            <a:r>
              <a:rPr lang="en-GB" sz="1800" dirty="0" smtClean="0"/>
              <a:t>soil</a:t>
            </a:r>
            <a:r>
              <a:rPr lang="en-GB" sz="1800" dirty="0" smtClean="0"/>
              <a:t> </a:t>
            </a:r>
            <a:r>
              <a:rPr lang="en-GB" sz="1800" dirty="0" smtClean="0"/>
              <a:t>is in risk of serious erosion</a:t>
            </a: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24</a:t>
            </a:fld>
            <a:endParaRPr lang="en-GB" dirty="0"/>
          </a:p>
        </p:txBody>
      </p:sp>
      <p:pic>
        <p:nvPicPr>
          <p:cNvPr id="7" name="Picture 3" descr="AnimOost"/>
          <p:cNvPicPr>
            <a:picLocks noChangeAspect="1" noChangeArrowheads="1" noCrop="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34894" y="1718425"/>
            <a:ext cx="1634969" cy="135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AnimSlop"/>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96055" y="4310440"/>
            <a:ext cx="1635334" cy="135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6379356" y="1335759"/>
            <a:ext cx="587020" cy="302712"/>
          </a:xfrm>
          <a:prstGeom prst="rect">
            <a:avLst/>
          </a:prstGeom>
          <a:noFill/>
        </p:spPr>
        <p:txBody>
          <a:bodyPr wrap="none" rtlCol="0">
            <a:spAutoFit/>
          </a:bodyPr>
          <a:lstStyle/>
          <a:p>
            <a:pPr>
              <a:lnSpc>
                <a:spcPts val="1800"/>
              </a:lnSpc>
            </a:pPr>
            <a:r>
              <a:rPr lang="pl-PL" sz="1400" dirty="0" smtClean="0">
                <a:latin typeface="Verdana" pitchFamily="34" charset="0"/>
              </a:rPr>
              <a:t>DEM</a:t>
            </a:r>
            <a:endParaRPr lang="en-GB" sz="1400" dirty="0" err="1" smtClean="0">
              <a:latin typeface="Verdana" pitchFamily="34" charset="0"/>
            </a:endParaRPr>
          </a:p>
        </p:txBody>
      </p:sp>
      <p:sp>
        <p:nvSpPr>
          <p:cNvPr id="10" name="Right Arrow 9"/>
          <p:cNvSpPr/>
          <p:nvPr/>
        </p:nvSpPr>
        <p:spPr>
          <a:xfrm rot="5400000">
            <a:off x="6492862" y="3267882"/>
            <a:ext cx="493644" cy="46923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1" name="TextBox 10"/>
          <p:cNvSpPr txBox="1"/>
          <p:nvPr/>
        </p:nvSpPr>
        <p:spPr>
          <a:xfrm>
            <a:off x="6414947" y="3900056"/>
            <a:ext cx="686406" cy="302712"/>
          </a:xfrm>
          <a:prstGeom prst="rect">
            <a:avLst/>
          </a:prstGeom>
          <a:noFill/>
        </p:spPr>
        <p:txBody>
          <a:bodyPr wrap="none" rtlCol="0">
            <a:spAutoFit/>
          </a:bodyPr>
          <a:lstStyle/>
          <a:p>
            <a:pPr>
              <a:lnSpc>
                <a:spcPts val="1800"/>
              </a:lnSpc>
            </a:pPr>
            <a:r>
              <a:rPr lang="pl-PL" sz="1400" dirty="0" smtClean="0">
                <a:latin typeface="Verdana" pitchFamily="34" charset="0"/>
              </a:rPr>
              <a:t>Slope</a:t>
            </a:r>
            <a:endParaRPr lang="en-GB" sz="1400" dirty="0" err="1" smtClean="0">
              <a:latin typeface="Verdana" pitchFamily="34" charset="0"/>
            </a:endParaRPr>
          </a:p>
        </p:txBody>
      </p:sp>
    </p:spTree>
    <p:extLst>
      <p:ext uri="{BB962C8B-B14F-4D97-AF65-F5344CB8AC3E}">
        <p14:creationId xmlns:p14="http://schemas.microsoft.com/office/powerpoint/2010/main" val="1097821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sz="2600" dirty="0" smtClean="0"/>
              <a:t>Computer exercise – calculating slope from DEM</a:t>
            </a:r>
            <a:endParaRPr lang="en-GB" sz="2600"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25</a:t>
            </a:fld>
            <a:endParaRPr lang="en-GB" dirty="0"/>
          </a:p>
        </p:txBody>
      </p:sp>
      <p:grpSp>
        <p:nvGrpSpPr>
          <p:cNvPr id="12" name="Group 11"/>
          <p:cNvGrpSpPr/>
          <p:nvPr/>
        </p:nvGrpSpPr>
        <p:grpSpPr>
          <a:xfrm>
            <a:off x="4672389" y="1276508"/>
            <a:ext cx="4093924" cy="1536266"/>
            <a:chOff x="1422400" y="4044590"/>
            <a:chExt cx="6545262" cy="2179759"/>
          </a:xfrm>
        </p:grpSpPr>
        <p:grpSp>
          <p:nvGrpSpPr>
            <p:cNvPr id="13" name="Group 12"/>
            <p:cNvGrpSpPr/>
            <p:nvPr/>
          </p:nvGrpSpPr>
          <p:grpSpPr>
            <a:xfrm>
              <a:off x="1422400" y="4044590"/>
              <a:ext cx="6545262" cy="2102967"/>
              <a:chOff x="957937" y="4044590"/>
              <a:chExt cx="6545262" cy="2102967"/>
            </a:xfrm>
          </p:grpSpPr>
          <p:pic>
            <p:nvPicPr>
              <p:cNvPr id="15" name="Picture 2" descr="http://www.honorgracecelebrate.com/wp-content/uploads/2014/12/than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37" y="4044590"/>
                <a:ext cx="6545262" cy="21029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944922" y="4044590"/>
                <a:ext cx="5283198" cy="2102967"/>
              </a:xfrm>
              <a:prstGeom prst="rect">
                <a:avLst/>
              </a:prstGeom>
              <a:solidFill>
                <a:schemeClr val="accent6">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grpSp>
        <p:sp>
          <p:nvSpPr>
            <p:cNvPr id="14" name="TextBox 13"/>
            <p:cNvSpPr txBox="1"/>
            <p:nvPr/>
          </p:nvSpPr>
          <p:spPr>
            <a:xfrm>
              <a:off x="1690943" y="4193430"/>
              <a:ext cx="6182281" cy="2030919"/>
            </a:xfrm>
            <a:prstGeom prst="rect">
              <a:avLst/>
            </a:prstGeom>
            <a:noFill/>
          </p:spPr>
          <p:txBody>
            <a:bodyPr wrap="square" rtlCol="0">
              <a:spAutoFit/>
            </a:bodyPr>
            <a:lstStyle/>
            <a:p>
              <a:pPr>
                <a:lnSpc>
                  <a:spcPts val="1800"/>
                </a:lnSpc>
              </a:pPr>
              <a:r>
                <a:rPr lang="en-GB" sz="2000" b="1" dirty="0">
                  <a:solidFill>
                    <a:schemeClr val="bg1"/>
                  </a:solidFill>
                  <a:latin typeface="Arial" panose="020B0604020202020204" pitchFamily="34" charset="0"/>
                  <a:cs typeface="Arial" panose="020B0604020202020204" pitchFamily="34" charset="0"/>
                  <a:hlinkClick r:id="rId3"/>
                </a:rPr>
                <a:t>https://github.com</a:t>
              </a:r>
              <a:r>
                <a:rPr lang="en-GB" sz="2000" b="1" dirty="0" smtClean="0">
                  <a:solidFill>
                    <a:schemeClr val="bg1"/>
                  </a:solidFill>
                  <a:latin typeface="Arial" panose="020B0604020202020204" pitchFamily="34" charset="0"/>
                  <a:cs typeface="Arial" panose="020B0604020202020204" pitchFamily="34" charset="0"/>
                  <a:hlinkClick r:id="rId3"/>
                </a:rPr>
                <a:t>/</a:t>
              </a: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r>
                <a:rPr lang="en-GB" sz="2000" b="1" dirty="0" err="1" smtClean="0">
                  <a:solidFill>
                    <a:schemeClr val="bg1"/>
                  </a:solidFill>
                  <a:latin typeface="Arial" panose="020B0604020202020204" pitchFamily="34" charset="0"/>
                  <a:cs typeface="Arial" panose="020B0604020202020204" pitchFamily="34" charset="0"/>
                </a:rPr>
                <a:t>ksawicka</a:t>
              </a: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endParaRPr lang="en-GB" sz="2000" b="1" dirty="0" smtClean="0">
                <a:solidFill>
                  <a:schemeClr val="bg1"/>
                </a:solidFill>
                <a:latin typeface="Arial" panose="020B0604020202020204" pitchFamily="34" charset="0"/>
                <a:cs typeface="Arial" panose="020B0604020202020204" pitchFamily="34" charset="0"/>
              </a:endParaRPr>
            </a:p>
            <a:p>
              <a:pPr>
                <a:lnSpc>
                  <a:spcPts val="1800"/>
                </a:lnSpc>
              </a:pPr>
              <a:r>
                <a:rPr lang="en-GB" sz="2000" b="1" dirty="0" smtClean="0">
                  <a:solidFill>
                    <a:schemeClr val="bg1"/>
                  </a:solidFill>
                  <a:latin typeface="Arial" panose="020B0604020202020204" pitchFamily="34" charset="0"/>
                  <a:cs typeface="Arial" panose="020B0604020202020204" pitchFamily="34" charset="0"/>
                </a:rPr>
                <a:t>‘SUPA_EGU2017’ repository</a:t>
              </a:r>
            </a:p>
          </p:txBody>
        </p:sp>
      </p:grpSp>
      <p:sp>
        <p:nvSpPr>
          <p:cNvPr id="18" name="TextBox 17"/>
          <p:cNvSpPr txBox="1"/>
          <p:nvPr/>
        </p:nvSpPr>
        <p:spPr>
          <a:xfrm>
            <a:off x="4672389" y="3541713"/>
            <a:ext cx="1646861" cy="2631490"/>
          </a:xfrm>
          <a:prstGeom prst="rect">
            <a:avLst/>
          </a:prstGeom>
          <a:noFill/>
        </p:spPr>
        <p:txBody>
          <a:bodyPr wrap="none" rtlCol="0">
            <a:spAutoFit/>
          </a:bodyPr>
          <a:lstStyle/>
          <a:p>
            <a:pPr>
              <a:lnSpc>
                <a:spcPts val="1800"/>
              </a:lnSpc>
            </a:pPr>
            <a:r>
              <a:rPr lang="pl-PL" sz="1400" b="1" dirty="0" smtClean="0">
                <a:latin typeface="Verdana" pitchFamily="34" charset="0"/>
              </a:rPr>
              <a:t>Required:</a:t>
            </a:r>
          </a:p>
          <a:p>
            <a:pPr marL="285750" indent="-285750">
              <a:lnSpc>
                <a:spcPts val="1800"/>
              </a:lnSpc>
              <a:buFontTx/>
              <a:buChar char="-"/>
            </a:pPr>
            <a:r>
              <a:rPr lang="pl-PL" sz="1400" dirty="0" smtClean="0">
                <a:latin typeface="Verdana" pitchFamily="34" charset="0"/>
              </a:rPr>
              <a:t>R &gt;= v.3.3.3</a:t>
            </a:r>
          </a:p>
          <a:p>
            <a:pPr marL="285750" indent="-285750">
              <a:lnSpc>
                <a:spcPts val="1800"/>
              </a:lnSpc>
              <a:buFontTx/>
              <a:buChar char="-"/>
            </a:pPr>
            <a:endParaRPr lang="pl-PL" sz="1400" dirty="0" smtClean="0">
              <a:latin typeface="Verdana" pitchFamily="34" charset="0"/>
            </a:endParaRPr>
          </a:p>
          <a:p>
            <a:pPr>
              <a:lnSpc>
                <a:spcPts val="1800"/>
              </a:lnSpc>
            </a:pPr>
            <a:r>
              <a:rPr lang="pl-PL" sz="1400" b="1" dirty="0" smtClean="0">
                <a:latin typeface="Verdana" pitchFamily="34" charset="0"/>
              </a:rPr>
              <a:t>Packages</a:t>
            </a:r>
            <a:r>
              <a:rPr lang="en-GB" sz="1400" b="1" dirty="0" smtClean="0">
                <a:latin typeface="Verdana" pitchFamily="34" charset="0"/>
              </a:rPr>
              <a:t>:</a:t>
            </a:r>
            <a:endParaRPr lang="pl-PL" sz="1400" b="1" dirty="0">
              <a:latin typeface="Verdana" pitchFamily="34" charset="0"/>
            </a:endParaRPr>
          </a:p>
          <a:p>
            <a:pPr marL="285750" indent="-285750">
              <a:lnSpc>
                <a:spcPts val="1800"/>
              </a:lnSpc>
              <a:buFontTx/>
              <a:buChar char="-"/>
            </a:pPr>
            <a:r>
              <a:rPr lang="pl-PL" sz="1400" dirty="0" smtClean="0">
                <a:latin typeface="Verdana" pitchFamily="34" charset="0"/>
              </a:rPr>
              <a:t>spup</a:t>
            </a:r>
          </a:p>
          <a:p>
            <a:pPr marL="285750" indent="-285750">
              <a:lnSpc>
                <a:spcPts val="1800"/>
              </a:lnSpc>
              <a:buFontTx/>
              <a:buChar char="-"/>
            </a:pPr>
            <a:r>
              <a:rPr lang="pl-PL" sz="1400" dirty="0" smtClean="0">
                <a:latin typeface="Verdana" pitchFamily="34" charset="0"/>
              </a:rPr>
              <a:t>sp</a:t>
            </a:r>
          </a:p>
          <a:p>
            <a:pPr marL="285750" indent="-285750">
              <a:lnSpc>
                <a:spcPts val="1800"/>
              </a:lnSpc>
              <a:buFontTx/>
              <a:buChar char="-"/>
            </a:pPr>
            <a:r>
              <a:rPr lang="pl-PL" sz="1400" dirty="0" smtClean="0">
                <a:latin typeface="Verdana" pitchFamily="34" charset="0"/>
              </a:rPr>
              <a:t>gstat</a:t>
            </a:r>
          </a:p>
          <a:p>
            <a:pPr marL="285750" indent="-285750">
              <a:lnSpc>
                <a:spcPts val="1800"/>
              </a:lnSpc>
              <a:buFontTx/>
              <a:buChar char="-"/>
            </a:pPr>
            <a:r>
              <a:rPr lang="pl-PL" sz="1400" dirty="0" smtClean="0">
                <a:latin typeface="Verdana" pitchFamily="34" charset="0"/>
              </a:rPr>
              <a:t>GGally</a:t>
            </a:r>
          </a:p>
          <a:p>
            <a:pPr marL="285750" indent="-285750">
              <a:lnSpc>
                <a:spcPts val="1800"/>
              </a:lnSpc>
              <a:buFontTx/>
              <a:buChar char="-"/>
            </a:pPr>
            <a:r>
              <a:rPr lang="pl-PL" sz="1400" dirty="0" smtClean="0">
                <a:latin typeface="Verdana" pitchFamily="34" charset="0"/>
              </a:rPr>
              <a:t>gridExtra</a:t>
            </a:r>
          </a:p>
          <a:p>
            <a:pPr marL="285750" indent="-285750">
              <a:lnSpc>
                <a:spcPts val="1800"/>
              </a:lnSpc>
              <a:buFontTx/>
              <a:buChar char="-"/>
            </a:pPr>
            <a:r>
              <a:rPr lang="pl-PL" sz="1400" dirty="0" smtClean="0">
                <a:latin typeface="Verdana" pitchFamily="34" charset="0"/>
              </a:rPr>
              <a:t>purrr</a:t>
            </a:r>
          </a:p>
          <a:p>
            <a:pPr marL="285750" indent="-285750">
              <a:lnSpc>
                <a:spcPts val="1800"/>
              </a:lnSpc>
              <a:buFontTx/>
              <a:buChar char="-"/>
            </a:pPr>
            <a:r>
              <a:rPr lang="pl-PL" sz="1400" dirty="0" smtClean="0">
                <a:latin typeface="Verdana" pitchFamily="34" charset="0"/>
              </a:rPr>
              <a:t>magrittr</a:t>
            </a:r>
            <a:endParaRPr lang="en-GB" sz="1400" dirty="0" err="1" smtClean="0">
              <a:latin typeface="Verdana" pitchFamily="34" charset="0"/>
            </a:endParaRPr>
          </a:p>
        </p:txBody>
      </p:sp>
      <p:grpSp>
        <p:nvGrpSpPr>
          <p:cNvPr id="6" name="Group 5"/>
          <p:cNvGrpSpPr/>
          <p:nvPr/>
        </p:nvGrpSpPr>
        <p:grpSpPr>
          <a:xfrm>
            <a:off x="6736718" y="3530730"/>
            <a:ext cx="2029595" cy="2631491"/>
            <a:chOff x="6719351" y="3190459"/>
            <a:chExt cx="2029595" cy="2631491"/>
          </a:xfrm>
        </p:grpSpPr>
        <p:sp>
          <p:nvSpPr>
            <p:cNvPr id="5" name="Rectangle 4"/>
            <p:cNvSpPr/>
            <p:nvPr/>
          </p:nvSpPr>
          <p:spPr>
            <a:xfrm>
              <a:off x="6719351" y="3190459"/>
              <a:ext cx="1620957" cy="1246495"/>
            </a:xfrm>
            <a:prstGeom prst="rect">
              <a:avLst/>
            </a:prstGeom>
          </p:spPr>
          <p:txBody>
            <a:bodyPr wrap="none">
              <a:spAutoFit/>
            </a:bodyPr>
            <a:lstStyle/>
            <a:p>
              <a:pPr>
                <a:lnSpc>
                  <a:spcPts val="1800"/>
                </a:lnSpc>
              </a:pPr>
              <a:r>
                <a:rPr lang="en-GB" sz="1400" b="1" dirty="0" smtClean="0">
                  <a:latin typeface="Verdana" pitchFamily="34" charset="0"/>
                </a:rPr>
                <a:t>Data:</a:t>
              </a:r>
            </a:p>
            <a:p>
              <a:pPr marL="285750" indent="-285750">
                <a:lnSpc>
                  <a:spcPts val="1800"/>
                </a:lnSpc>
                <a:buFontTx/>
                <a:buChar char="-"/>
              </a:pPr>
              <a:r>
                <a:rPr lang="en-GB" sz="1400" dirty="0" smtClean="0">
                  <a:latin typeface="Verdana" pitchFamily="34" charset="0"/>
                </a:rPr>
                <a:t>mean DEM:</a:t>
              </a:r>
              <a:endParaRPr lang="en-GB" sz="1400" dirty="0">
                <a:latin typeface="Verdana" pitchFamily="34" charset="0"/>
              </a:endParaRPr>
            </a:p>
            <a:p>
              <a:pPr>
                <a:lnSpc>
                  <a:spcPts val="1800"/>
                </a:lnSpc>
              </a:pPr>
              <a:r>
                <a:rPr lang="en-GB" sz="1400" dirty="0">
                  <a:latin typeface="Verdana" pitchFamily="34" charset="0"/>
                </a:rPr>
                <a:t>d</a:t>
              </a:r>
              <a:r>
                <a:rPr lang="en-GB" sz="1400" dirty="0" smtClean="0">
                  <a:latin typeface="Verdana" pitchFamily="34" charset="0"/>
                </a:rPr>
                <a:t>em30m.RData</a:t>
              </a:r>
              <a:endParaRPr lang="en-GB" sz="1400" dirty="0">
                <a:latin typeface="Verdana" pitchFamily="34" charset="0"/>
              </a:endParaRPr>
            </a:p>
            <a:p>
              <a:pPr marL="285750" indent="-285750">
                <a:lnSpc>
                  <a:spcPts val="1800"/>
                </a:lnSpc>
                <a:buFontTx/>
                <a:buChar char="-"/>
              </a:pPr>
              <a:r>
                <a:rPr lang="en-GB" sz="1400" dirty="0">
                  <a:latin typeface="Verdana" pitchFamily="34" charset="0"/>
                </a:rPr>
                <a:t>s</a:t>
              </a:r>
              <a:r>
                <a:rPr lang="en-GB" sz="1400" dirty="0" smtClean="0">
                  <a:latin typeface="Verdana" pitchFamily="34" charset="0"/>
                </a:rPr>
                <a:t>d DEM:</a:t>
              </a:r>
            </a:p>
            <a:p>
              <a:pPr>
                <a:lnSpc>
                  <a:spcPts val="1800"/>
                </a:lnSpc>
              </a:pPr>
              <a:r>
                <a:rPr lang="en-GB" sz="1400" dirty="0" smtClean="0">
                  <a:latin typeface="Verdana" pitchFamily="34" charset="0"/>
                </a:rPr>
                <a:t>dem30m.RData</a:t>
              </a:r>
            </a:p>
          </p:txBody>
        </p:sp>
        <p:sp>
          <p:nvSpPr>
            <p:cNvPr id="19" name="Rectangle 18"/>
            <p:cNvSpPr/>
            <p:nvPr/>
          </p:nvSpPr>
          <p:spPr>
            <a:xfrm>
              <a:off x="6721098" y="4569477"/>
              <a:ext cx="1774332" cy="553998"/>
            </a:xfrm>
            <a:prstGeom prst="rect">
              <a:avLst/>
            </a:prstGeom>
          </p:spPr>
          <p:txBody>
            <a:bodyPr wrap="none">
              <a:spAutoFit/>
            </a:bodyPr>
            <a:lstStyle/>
            <a:p>
              <a:pPr>
                <a:lnSpc>
                  <a:spcPts val="1800"/>
                </a:lnSpc>
              </a:pPr>
              <a:r>
                <a:rPr lang="en-GB" sz="1400" b="1" dirty="0" smtClean="0">
                  <a:latin typeface="Verdana" pitchFamily="34" charset="0"/>
                </a:rPr>
                <a:t>R script:</a:t>
              </a:r>
            </a:p>
            <a:p>
              <a:pPr>
                <a:lnSpc>
                  <a:spcPts val="1800"/>
                </a:lnSpc>
              </a:pPr>
              <a:r>
                <a:rPr lang="en-GB" sz="1400" dirty="0">
                  <a:latin typeface="Verdana" pitchFamily="34" charset="0"/>
                </a:rPr>
                <a:t>- DEM_exercise.R</a:t>
              </a:r>
              <a:endParaRPr lang="en-GB" sz="1400" dirty="0" smtClean="0">
                <a:latin typeface="Verdana" pitchFamily="34" charset="0"/>
              </a:endParaRPr>
            </a:p>
          </p:txBody>
        </p:sp>
        <p:sp>
          <p:nvSpPr>
            <p:cNvPr id="21" name="Rectangle 20"/>
            <p:cNvSpPr/>
            <p:nvPr/>
          </p:nvSpPr>
          <p:spPr>
            <a:xfrm>
              <a:off x="6719351" y="5267952"/>
              <a:ext cx="2029595" cy="553998"/>
            </a:xfrm>
            <a:prstGeom prst="rect">
              <a:avLst/>
            </a:prstGeom>
          </p:spPr>
          <p:txBody>
            <a:bodyPr wrap="none">
              <a:spAutoFit/>
            </a:bodyPr>
            <a:lstStyle/>
            <a:p>
              <a:pPr>
                <a:lnSpc>
                  <a:spcPts val="1800"/>
                </a:lnSpc>
              </a:pPr>
              <a:r>
                <a:rPr lang="en-GB" sz="1400" b="1" dirty="0" smtClean="0">
                  <a:latin typeface="Verdana" pitchFamily="34" charset="0"/>
                </a:rPr>
                <a:t>PDF tutorial:</a:t>
              </a:r>
            </a:p>
            <a:p>
              <a:pPr>
                <a:lnSpc>
                  <a:spcPts val="1800"/>
                </a:lnSpc>
              </a:pPr>
              <a:r>
                <a:rPr lang="en-GB" sz="1400" dirty="0">
                  <a:latin typeface="Verdana" pitchFamily="34" charset="0"/>
                </a:rPr>
                <a:t>- DEM_excercise.pdf</a:t>
              </a:r>
              <a:endParaRPr lang="en-GB" sz="1400" dirty="0" smtClean="0">
                <a:latin typeface="Verdana" pitchFamily="34" charset="0"/>
              </a:endParaRPr>
            </a:p>
          </p:txBody>
        </p:sp>
      </p:grpSp>
      <p:sp>
        <p:nvSpPr>
          <p:cNvPr id="22" name="Rectangle 21"/>
          <p:cNvSpPr/>
          <p:nvPr/>
        </p:nvSpPr>
        <p:spPr>
          <a:xfrm>
            <a:off x="4440882" y="3123157"/>
            <a:ext cx="2109873" cy="323165"/>
          </a:xfrm>
          <a:prstGeom prst="rect">
            <a:avLst/>
          </a:prstGeom>
        </p:spPr>
        <p:txBody>
          <a:bodyPr wrap="none">
            <a:spAutoFit/>
          </a:bodyPr>
          <a:lstStyle/>
          <a:p>
            <a:pPr>
              <a:lnSpc>
                <a:spcPts val="1800"/>
              </a:lnSpc>
            </a:pPr>
            <a:r>
              <a:rPr lang="en-GB" b="1" dirty="0" smtClean="0">
                <a:solidFill>
                  <a:schemeClr val="tx2">
                    <a:lumMod val="75000"/>
                  </a:schemeClr>
                </a:solidFill>
                <a:latin typeface="Verdana" pitchFamily="34" charset="0"/>
              </a:rPr>
              <a:t>Folder ‘install’:</a:t>
            </a:r>
            <a:endParaRPr lang="pl-PL" b="1" dirty="0">
              <a:solidFill>
                <a:schemeClr val="tx2">
                  <a:lumMod val="75000"/>
                </a:schemeClr>
              </a:solidFill>
              <a:latin typeface="Verdana" pitchFamily="34" charset="0"/>
            </a:endParaRPr>
          </a:p>
        </p:txBody>
      </p:sp>
      <p:sp>
        <p:nvSpPr>
          <p:cNvPr id="23" name="Rectangle 22"/>
          <p:cNvSpPr/>
          <p:nvPr/>
        </p:nvSpPr>
        <p:spPr>
          <a:xfrm>
            <a:off x="6775910" y="3109618"/>
            <a:ext cx="2449710" cy="323165"/>
          </a:xfrm>
          <a:prstGeom prst="rect">
            <a:avLst/>
          </a:prstGeom>
        </p:spPr>
        <p:txBody>
          <a:bodyPr wrap="none">
            <a:spAutoFit/>
          </a:bodyPr>
          <a:lstStyle/>
          <a:p>
            <a:pPr>
              <a:lnSpc>
                <a:spcPts val="1800"/>
              </a:lnSpc>
            </a:pPr>
            <a:r>
              <a:rPr lang="en-GB" b="1" dirty="0" smtClean="0">
                <a:solidFill>
                  <a:schemeClr val="tx2">
                    <a:lumMod val="75000"/>
                  </a:schemeClr>
                </a:solidFill>
                <a:latin typeface="Verdana" pitchFamily="34" charset="0"/>
              </a:rPr>
              <a:t>Folder ‘practical’:</a:t>
            </a:r>
            <a:endParaRPr lang="pl-PL" b="1" dirty="0">
              <a:solidFill>
                <a:schemeClr val="tx2">
                  <a:lumMod val="75000"/>
                </a:schemeClr>
              </a:solidFill>
              <a:latin typeface="Verdana" pitchFamily="34" charset="0"/>
            </a:endParaRPr>
          </a:p>
        </p:txBody>
      </p:sp>
      <p:sp>
        <p:nvSpPr>
          <p:cNvPr id="20" name="Text Placeholder 2"/>
          <p:cNvSpPr txBox="1">
            <a:spLocks/>
          </p:cNvSpPr>
          <p:nvPr/>
        </p:nvSpPr>
        <p:spPr bwMode="auto">
          <a:xfrm>
            <a:off x="403093" y="1118681"/>
            <a:ext cx="4019820" cy="513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Analyse how uncertainty in DEM map of </a:t>
            </a:r>
            <a:r>
              <a:rPr lang="en-GB" sz="1800" dirty="0" err="1" smtClean="0"/>
              <a:t>Zlatibor</a:t>
            </a:r>
            <a:r>
              <a:rPr lang="en-GB" sz="1800" dirty="0" smtClean="0"/>
              <a:t> region in Serbia propagates to slope calculations</a:t>
            </a:r>
          </a:p>
          <a:p>
            <a:r>
              <a:rPr lang="en-GB" sz="1800" dirty="0" smtClean="0"/>
              <a:t>Check how uncertain the DEM and slope map is, and where in </a:t>
            </a:r>
            <a:r>
              <a:rPr lang="en-GB" sz="1800" dirty="0" err="1" smtClean="0"/>
              <a:t>Zlatibor</a:t>
            </a:r>
            <a:r>
              <a:rPr lang="en-GB" sz="1800" dirty="0" smtClean="0"/>
              <a:t> it is most uncertain</a:t>
            </a:r>
          </a:p>
          <a:p>
            <a:r>
              <a:rPr lang="en-GB" sz="1800" dirty="0" smtClean="0"/>
              <a:t>Identify areas in </a:t>
            </a:r>
            <a:r>
              <a:rPr lang="en-GB" sz="1800" dirty="0" err="1" smtClean="0"/>
              <a:t>Zlatibor</a:t>
            </a:r>
            <a:r>
              <a:rPr lang="en-GB" sz="1800" dirty="0" smtClean="0"/>
              <a:t> for which you are 90% certain that the </a:t>
            </a:r>
            <a:r>
              <a:rPr lang="en-GB" sz="1800" dirty="0" smtClean="0"/>
              <a:t>soil</a:t>
            </a:r>
            <a:r>
              <a:rPr lang="en-GB" sz="1800" dirty="0" smtClean="0"/>
              <a:t> </a:t>
            </a:r>
            <a:r>
              <a:rPr lang="en-GB" sz="1800" dirty="0" smtClean="0"/>
              <a:t>is in risk of serious erosion</a:t>
            </a:r>
          </a:p>
        </p:txBody>
      </p:sp>
    </p:spTree>
    <p:extLst>
      <p:ext uri="{BB962C8B-B14F-4D97-AF65-F5344CB8AC3E}">
        <p14:creationId xmlns:p14="http://schemas.microsoft.com/office/powerpoint/2010/main" val="481163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26</a:t>
            </a:fld>
            <a:endParaRPr lang="en-GB" dirty="0"/>
          </a:p>
        </p:txBody>
      </p:sp>
    </p:spTree>
    <p:extLst>
      <p:ext uri="{BB962C8B-B14F-4D97-AF65-F5344CB8AC3E}">
        <p14:creationId xmlns:p14="http://schemas.microsoft.com/office/powerpoint/2010/main" val="2824623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840125"/>
          </a:xfrm>
        </p:spPr>
        <p:txBody>
          <a:bodyPr/>
          <a:lstStyle/>
          <a:p>
            <a:r>
              <a:rPr lang="en-GB" sz="3200" dirty="0" smtClean="0">
                <a:solidFill>
                  <a:schemeClr val="tx1"/>
                </a:solidFill>
              </a:rPr>
              <a:t>Uncertainty propagation overview</a:t>
            </a:r>
            <a:endParaRPr lang="en-GB" dirty="0"/>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4294967295"/>
          </p:nvPr>
        </p:nvSpPr>
        <p:spPr>
          <a:xfrm>
            <a:off x="8519145" y="6408000"/>
            <a:ext cx="468000" cy="164250"/>
          </a:xfrm>
          <a:prstGeom prst="rect">
            <a:avLst/>
          </a:prstGeom>
        </p:spPr>
        <p:txBody>
          <a:bodyPr/>
          <a:lstStyle/>
          <a:p>
            <a:pPr>
              <a:defRPr/>
            </a:pPr>
            <a:fld id="{3DD9845C-66FE-4A5A-B5E6-3E887A497C9D}" type="slidenum">
              <a:rPr lang="en-GB" smtClean="0"/>
              <a:pPr>
                <a:defRPr/>
              </a:pPr>
              <a:t>3</a:t>
            </a:fld>
            <a:endParaRPr lang="en-GB" dirty="0"/>
          </a:p>
        </p:txBody>
      </p:sp>
      <p:cxnSp>
        <p:nvCxnSpPr>
          <p:cNvPr id="5" name="Straight Connector 4"/>
          <p:cNvCxnSpPr/>
          <p:nvPr/>
        </p:nvCxnSpPr>
        <p:spPr bwMode="auto">
          <a:xfrm>
            <a:off x="9576890" y="4365104"/>
            <a:ext cx="914400" cy="9144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6" name="Group 5"/>
          <p:cNvGrpSpPr/>
          <p:nvPr/>
        </p:nvGrpSpPr>
        <p:grpSpPr>
          <a:xfrm>
            <a:off x="0" y="1293701"/>
            <a:ext cx="9144000" cy="5690382"/>
            <a:chOff x="0" y="1293701"/>
            <a:chExt cx="9144000" cy="5690382"/>
          </a:xfrm>
        </p:grpSpPr>
        <p:sp>
          <p:nvSpPr>
            <p:cNvPr id="7" name="Rectangle 6"/>
            <p:cNvSpPr/>
            <p:nvPr/>
          </p:nvSpPr>
          <p:spPr bwMode="auto">
            <a:xfrm>
              <a:off x="0" y="1293701"/>
              <a:ext cx="9144000" cy="5690382"/>
            </a:xfrm>
            <a:prstGeom prst="rect">
              <a:avLst/>
            </a:prstGeom>
            <a:solidFill>
              <a:schemeClr val="tx1"/>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ndParaRPr>
            </a:p>
          </p:txBody>
        </p:sp>
        <p:sp>
          <p:nvSpPr>
            <p:cNvPr id="8" name="Rectangle 5"/>
            <p:cNvSpPr>
              <a:spLocks noChangeArrowheads="1"/>
            </p:cNvSpPr>
            <p:nvPr/>
          </p:nvSpPr>
          <p:spPr bwMode="auto">
            <a:xfrm>
              <a:off x="2253058" y="2143391"/>
              <a:ext cx="4343400" cy="3429000"/>
            </a:xfrm>
            <a:prstGeom prst="rect">
              <a:avLst/>
            </a:prstGeom>
            <a:solidFill>
              <a:srgbClr val="000099"/>
            </a:soli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 name="AutoShape 6"/>
            <p:cNvSpPr>
              <a:spLocks noChangeArrowheads="1"/>
            </p:cNvSpPr>
            <p:nvPr/>
          </p:nvSpPr>
          <p:spPr bwMode="auto">
            <a:xfrm rot="10800000" flipV="1">
              <a:off x="6730368" y="3082080"/>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Line 7"/>
            <p:cNvSpPr>
              <a:spLocks noChangeShapeType="1"/>
            </p:cNvSpPr>
            <p:nvPr/>
          </p:nvSpPr>
          <p:spPr bwMode="auto">
            <a:xfrm>
              <a:off x="5413771" y="3865829"/>
              <a:ext cx="1502431"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Line 8"/>
            <p:cNvSpPr>
              <a:spLocks noChangeShapeType="1"/>
            </p:cNvSpPr>
            <p:nvPr/>
          </p:nvSpPr>
          <p:spPr bwMode="auto">
            <a:xfrm flipV="1">
              <a:off x="3319858" y="3591191"/>
              <a:ext cx="0" cy="53340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AutoShape 9"/>
            <p:cNvSpPr>
              <a:spLocks noChangeArrowheads="1"/>
            </p:cNvSpPr>
            <p:nvPr/>
          </p:nvSpPr>
          <p:spPr bwMode="auto">
            <a:xfrm rot="5400000">
              <a:off x="4016771" y="3754704"/>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 name="AutoShape 10"/>
            <p:cNvSpPr>
              <a:spLocks noChangeArrowheads="1"/>
            </p:cNvSpPr>
            <p:nvPr/>
          </p:nvSpPr>
          <p:spPr bwMode="auto">
            <a:xfrm rot="5400000">
              <a:off x="1883171" y="3754704"/>
              <a:ext cx="358775" cy="228600"/>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 name="Line 11"/>
            <p:cNvSpPr>
              <a:spLocks noChangeShapeType="1"/>
            </p:cNvSpPr>
            <p:nvPr/>
          </p:nvSpPr>
          <p:spPr bwMode="auto">
            <a:xfrm>
              <a:off x="1795858" y="3857891"/>
              <a:ext cx="2971800"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 name="Text Box 12"/>
            <p:cNvSpPr txBox="1">
              <a:spLocks noChangeArrowheads="1"/>
            </p:cNvSpPr>
            <p:nvPr/>
          </p:nvSpPr>
          <p:spPr bwMode="auto">
            <a:xfrm>
              <a:off x="2457846" y="2543441"/>
              <a:ext cx="172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Model</a:t>
              </a:r>
            </a:p>
            <a:p>
              <a:pPr algn="ctr">
                <a:lnSpc>
                  <a:spcPct val="100000"/>
                </a:lnSpc>
                <a:spcAft>
                  <a:spcPct val="0"/>
                </a:spcAft>
                <a:buClrTx/>
                <a:buSzTx/>
                <a:buFontTx/>
                <a:buNone/>
              </a:pPr>
              <a:r>
                <a:rPr lang="en-US" sz="2400">
                  <a:solidFill>
                    <a:srgbClr val="F8F8F8"/>
                  </a:solidFill>
                  <a:latin typeface="Arial" charset="0"/>
                </a:rPr>
                <a:t>parameters</a:t>
              </a:r>
            </a:p>
          </p:txBody>
        </p:sp>
        <p:sp>
          <p:nvSpPr>
            <p:cNvPr id="16" name="Text Box 13"/>
            <p:cNvSpPr txBox="1">
              <a:spLocks noChangeArrowheads="1"/>
            </p:cNvSpPr>
            <p:nvPr/>
          </p:nvSpPr>
          <p:spPr bwMode="auto">
            <a:xfrm>
              <a:off x="2626121" y="4321441"/>
              <a:ext cx="1370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Model</a:t>
              </a:r>
            </a:p>
            <a:p>
              <a:pPr algn="ctr">
                <a:lnSpc>
                  <a:spcPct val="100000"/>
                </a:lnSpc>
                <a:spcAft>
                  <a:spcPct val="0"/>
                </a:spcAft>
                <a:buClrTx/>
                <a:buSzTx/>
                <a:buFontTx/>
                <a:buNone/>
              </a:pPr>
              <a:r>
                <a:rPr lang="en-US" sz="2400">
                  <a:solidFill>
                    <a:srgbClr val="F8F8F8"/>
                  </a:solidFill>
                  <a:latin typeface="Arial" charset="0"/>
                </a:rPr>
                <a:t>structure</a:t>
              </a:r>
            </a:p>
          </p:txBody>
        </p:sp>
        <p:sp>
          <p:nvSpPr>
            <p:cNvPr id="17" name="Text Box 14"/>
            <p:cNvSpPr txBox="1">
              <a:spLocks noChangeArrowheads="1"/>
            </p:cNvSpPr>
            <p:nvPr/>
          </p:nvSpPr>
          <p:spPr bwMode="auto">
            <a:xfrm>
              <a:off x="286145" y="1548533"/>
              <a:ext cx="148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66FF33"/>
                  </a:solidFill>
                  <a:latin typeface="Arial" charset="0"/>
                </a:rPr>
                <a:t>Input </a:t>
              </a:r>
              <a:r>
                <a:rPr lang="en-US" sz="2400" b="1" dirty="0">
                  <a:solidFill>
                    <a:srgbClr val="66FF33"/>
                  </a:solidFill>
                  <a:latin typeface="Arial" charset="0"/>
                  <a:cs typeface="Arial" charset="0"/>
                </a:rPr>
                <a:t>± U</a:t>
              </a:r>
              <a:endParaRPr lang="en-US" sz="2400" b="1" dirty="0">
                <a:solidFill>
                  <a:schemeClr val="tx1"/>
                </a:solidFill>
                <a:latin typeface="Arial" charset="0"/>
              </a:endParaRPr>
            </a:p>
          </p:txBody>
        </p:sp>
        <p:sp>
          <p:nvSpPr>
            <p:cNvPr id="18" name="Text Box 15"/>
            <p:cNvSpPr txBox="1">
              <a:spLocks noChangeArrowheads="1"/>
            </p:cNvSpPr>
            <p:nvPr/>
          </p:nvSpPr>
          <p:spPr bwMode="auto">
            <a:xfrm>
              <a:off x="3399234" y="1567446"/>
              <a:ext cx="182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FF9900"/>
                  </a:solidFill>
                  <a:latin typeface="Arial" charset="0"/>
                </a:rPr>
                <a:t>Model (</a:t>
              </a:r>
              <a:r>
                <a:rPr lang="en-US" sz="2400" b="1" dirty="0">
                  <a:solidFill>
                    <a:srgbClr val="FF9900"/>
                  </a:solidFill>
                  <a:latin typeface="Arial" charset="0"/>
                  <a:cs typeface="Arial" charset="0"/>
                </a:rPr>
                <a:t>± U)</a:t>
              </a:r>
            </a:p>
          </p:txBody>
        </p:sp>
        <p:sp>
          <p:nvSpPr>
            <p:cNvPr id="19" name="Rectangle 16"/>
            <p:cNvSpPr>
              <a:spLocks noChangeArrowheads="1"/>
            </p:cNvSpPr>
            <p:nvPr/>
          </p:nvSpPr>
          <p:spPr bwMode="auto">
            <a:xfrm>
              <a:off x="7199709" y="2115045"/>
              <a:ext cx="1524000" cy="1303110"/>
            </a:xfrm>
            <a:prstGeom prst="rect">
              <a:avLst/>
            </a:prstGeom>
            <a:solidFill>
              <a:srgbClr val="000080"/>
            </a:solidFill>
            <a:ln w="381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 name="Text Box 18"/>
            <p:cNvSpPr txBox="1">
              <a:spLocks noChangeArrowheads="1"/>
            </p:cNvSpPr>
            <p:nvPr/>
          </p:nvSpPr>
          <p:spPr bwMode="auto">
            <a:xfrm>
              <a:off x="7466409" y="2307945"/>
              <a:ext cx="1031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dirty="0">
                  <a:solidFill>
                    <a:srgbClr val="F8F8F8"/>
                  </a:solidFill>
                  <a:latin typeface="Arial" charset="0"/>
                </a:rPr>
                <a:t>Model</a:t>
              </a:r>
            </a:p>
            <a:p>
              <a:pPr algn="ctr">
                <a:lnSpc>
                  <a:spcPct val="100000"/>
                </a:lnSpc>
                <a:spcAft>
                  <a:spcPct val="0"/>
                </a:spcAft>
                <a:buClrTx/>
                <a:buSzTx/>
                <a:buFontTx/>
                <a:buNone/>
              </a:pPr>
              <a:r>
                <a:rPr lang="en-US" sz="2400" dirty="0">
                  <a:solidFill>
                    <a:srgbClr val="F8F8F8"/>
                  </a:solidFill>
                  <a:latin typeface="Arial" charset="0"/>
                </a:rPr>
                <a:t>output</a:t>
              </a:r>
            </a:p>
          </p:txBody>
        </p:sp>
        <p:sp>
          <p:nvSpPr>
            <p:cNvPr id="21" name="Text Box 19"/>
            <p:cNvSpPr txBox="1">
              <a:spLocks noChangeArrowheads="1"/>
            </p:cNvSpPr>
            <p:nvPr/>
          </p:nvSpPr>
          <p:spPr bwMode="auto">
            <a:xfrm>
              <a:off x="7093116" y="1563281"/>
              <a:ext cx="1736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b="1" dirty="0">
                  <a:solidFill>
                    <a:srgbClr val="FF00FF"/>
                  </a:solidFill>
                  <a:latin typeface="Arial" charset="0"/>
                </a:rPr>
                <a:t>Output </a:t>
              </a:r>
              <a:r>
                <a:rPr lang="en-US" sz="2400" b="1" dirty="0">
                  <a:solidFill>
                    <a:srgbClr val="FF00FF"/>
                  </a:solidFill>
                  <a:latin typeface="Arial" charset="0"/>
                  <a:cs typeface="Arial" charset="0"/>
                </a:rPr>
                <a:t>± U</a:t>
              </a:r>
            </a:p>
          </p:txBody>
        </p:sp>
        <p:sp>
          <p:nvSpPr>
            <p:cNvPr id="22" name="Rectangle 20"/>
            <p:cNvSpPr>
              <a:spLocks noChangeArrowheads="1"/>
            </p:cNvSpPr>
            <p:nvPr/>
          </p:nvSpPr>
          <p:spPr bwMode="auto">
            <a:xfrm>
              <a:off x="4680346" y="3243529"/>
              <a:ext cx="1687513" cy="1219200"/>
            </a:xfrm>
            <a:prstGeom prst="rect">
              <a:avLst/>
            </a:prstGeom>
            <a:solidFill>
              <a:srgbClr val="000099"/>
            </a:soli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 name="Text Box 21"/>
            <p:cNvSpPr txBox="1">
              <a:spLocks noChangeArrowheads="1"/>
            </p:cNvSpPr>
            <p:nvPr/>
          </p:nvSpPr>
          <p:spPr bwMode="auto">
            <a:xfrm>
              <a:off x="4902596" y="3418154"/>
              <a:ext cx="12874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dirty="0">
                  <a:solidFill>
                    <a:srgbClr val="F8F8F8"/>
                  </a:solidFill>
                  <a:latin typeface="Arial" charset="0"/>
                </a:rPr>
                <a:t>Solution</a:t>
              </a:r>
            </a:p>
            <a:p>
              <a:pPr algn="ctr">
                <a:lnSpc>
                  <a:spcPct val="100000"/>
                </a:lnSpc>
                <a:spcAft>
                  <a:spcPct val="0"/>
                </a:spcAft>
                <a:buClrTx/>
                <a:buSzTx/>
                <a:buFontTx/>
                <a:buNone/>
              </a:pPr>
              <a:r>
                <a:rPr lang="en-US" sz="2400" dirty="0">
                  <a:solidFill>
                    <a:srgbClr val="F8F8F8"/>
                  </a:solidFill>
                  <a:latin typeface="Arial" charset="0"/>
                </a:rPr>
                <a:t>method</a:t>
              </a:r>
            </a:p>
          </p:txBody>
        </p:sp>
        <p:sp>
          <p:nvSpPr>
            <p:cNvPr id="24" name="Rectangle 22"/>
            <p:cNvSpPr>
              <a:spLocks noChangeArrowheads="1"/>
            </p:cNvSpPr>
            <p:nvPr/>
          </p:nvSpPr>
          <p:spPr bwMode="auto">
            <a:xfrm>
              <a:off x="2470546" y="2371991"/>
              <a:ext cx="1687513" cy="121920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 name="Rectangle 23"/>
            <p:cNvSpPr>
              <a:spLocks noChangeArrowheads="1"/>
            </p:cNvSpPr>
            <p:nvPr/>
          </p:nvSpPr>
          <p:spPr bwMode="auto">
            <a:xfrm>
              <a:off x="2470546" y="4124591"/>
              <a:ext cx="1687513" cy="1219200"/>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 name="Rectangle 24"/>
            <p:cNvSpPr>
              <a:spLocks noChangeArrowheads="1"/>
            </p:cNvSpPr>
            <p:nvPr/>
          </p:nvSpPr>
          <p:spPr bwMode="auto">
            <a:xfrm>
              <a:off x="217883" y="2143391"/>
              <a:ext cx="1589088" cy="3429000"/>
            </a:xfrm>
            <a:prstGeom prst="rect">
              <a:avLst/>
            </a:prstGeom>
            <a:solidFill>
              <a:srgbClr val="000099"/>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7" name="Text Box 25"/>
            <p:cNvSpPr txBox="1">
              <a:spLocks noChangeArrowheads="1"/>
            </p:cNvSpPr>
            <p:nvPr/>
          </p:nvSpPr>
          <p:spPr bwMode="auto">
            <a:xfrm>
              <a:off x="554433" y="3413391"/>
              <a:ext cx="946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a:solidFill>
                    <a:srgbClr val="F8F8F8"/>
                  </a:solidFill>
                  <a:latin typeface="Arial" charset="0"/>
                </a:rPr>
                <a:t>Input </a:t>
              </a:r>
            </a:p>
            <a:p>
              <a:pPr algn="ctr">
                <a:lnSpc>
                  <a:spcPct val="100000"/>
                </a:lnSpc>
                <a:spcAft>
                  <a:spcPct val="0"/>
                </a:spcAft>
                <a:buClrTx/>
                <a:buSzTx/>
                <a:buFontTx/>
                <a:buNone/>
              </a:pPr>
              <a:r>
                <a:rPr lang="en-US" sz="2400">
                  <a:solidFill>
                    <a:srgbClr val="F8F8F8"/>
                  </a:solidFill>
                  <a:latin typeface="Arial" charset="0"/>
                </a:rPr>
                <a:t>data</a:t>
              </a:r>
            </a:p>
          </p:txBody>
        </p:sp>
        <p:sp>
          <p:nvSpPr>
            <p:cNvPr id="28" name="Line 7"/>
            <p:cNvSpPr>
              <a:spLocks noChangeShapeType="1"/>
            </p:cNvSpPr>
            <p:nvPr/>
          </p:nvSpPr>
          <p:spPr bwMode="auto">
            <a:xfrm>
              <a:off x="6876256" y="2719108"/>
              <a:ext cx="331391" cy="0"/>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7"/>
            <p:cNvSpPr>
              <a:spLocks noChangeShapeType="1"/>
            </p:cNvSpPr>
            <p:nvPr/>
          </p:nvSpPr>
          <p:spPr bwMode="auto">
            <a:xfrm rot="5400000">
              <a:off x="6298455" y="3284508"/>
              <a:ext cx="1219199" cy="16293"/>
            </a:xfrm>
            <a:prstGeom prst="line">
              <a:avLst/>
            </a:prstGeom>
            <a:noFill/>
            <a:ln w="762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Rectangle 16"/>
            <p:cNvSpPr>
              <a:spLocks noChangeArrowheads="1"/>
            </p:cNvSpPr>
            <p:nvPr/>
          </p:nvSpPr>
          <p:spPr bwMode="auto">
            <a:xfrm>
              <a:off x="7207646" y="4240479"/>
              <a:ext cx="1524000" cy="1331912"/>
            </a:xfrm>
            <a:prstGeom prst="rect">
              <a:avLst/>
            </a:prstGeom>
            <a:solidFill>
              <a:srgbClr val="000080"/>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 name="Text Box 19"/>
            <p:cNvSpPr txBox="1">
              <a:spLocks noChangeArrowheads="1"/>
            </p:cNvSpPr>
            <p:nvPr/>
          </p:nvSpPr>
          <p:spPr bwMode="auto">
            <a:xfrm>
              <a:off x="7275261" y="6159190"/>
              <a:ext cx="1414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b="1" dirty="0" smtClean="0">
                  <a:solidFill>
                    <a:srgbClr val="00FF00"/>
                  </a:solidFill>
                  <a:latin typeface="Arial" charset="0"/>
                </a:rPr>
                <a:t>Data</a:t>
              </a:r>
              <a:r>
                <a:rPr lang="en-US" sz="2400" b="1" dirty="0" smtClean="0">
                  <a:solidFill>
                    <a:srgbClr val="00FF00"/>
                  </a:solidFill>
                  <a:latin typeface="Arial" charset="0"/>
                </a:rPr>
                <a:t> </a:t>
              </a:r>
              <a:r>
                <a:rPr lang="en-US" sz="2400" b="1" dirty="0">
                  <a:solidFill>
                    <a:srgbClr val="00FF00"/>
                  </a:solidFill>
                  <a:latin typeface="Arial" charset="0"/>
                  <a:cs typeface="Arial" charset="0"/>
                </a:rPr>
                <a:t>± U</a:t>
              </a:r>
            </a:p>
          </p:txBody>
        </p:sp>
        <p:sp>
          <p:nvSpPr>
            <p:cNvPr id="32" name="Text Box 18"/>
            <p:cNvSpPr txBox="1">
              <a:spLocks noChangeArrowheads="1"/>
            </p:cNvSpPr>
            <p:nvPr/>
          </p:nvSpPr>
          <p:spPr bwMode="auto">
            <a:xfrm>
              <a:off x="7350118" y="4398603"/>
              <a:ext cx="1239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0"/>
                </a:spcAft>
                <a:buClrTx/>
                <a:buSzTx/>
                <a:buFontTx/>
                <a:buNone/>
              </a:pPr>
              <a:r>
                <a:rPr lang="en-US" sz="2400" smtClean="0">
                  <a:solidFill>
                    <a:srgbClr val="F8F8F8"/>
                  </a:solidFill>
                  <a:latin typeface="Arial" charset="0"/>
                </a:rPr>
                <a:t>Observ.</a:t>
              </a:r>
              <a:endParaRPr lang="en-US" sz="2400" dirty="0" smtClean="0">
                <a:solidFill>
                  <a:srgbClr val="F8F8F8"/>
                </a:solidFill>
                <a:latin typeface="Arial" charset="0"/>
              </a:endParaRPr>
            </a:p>
            <a:p>
              <a:pPr algn="ctr">
                <a:lnSpc>
                  <a:spcPct val="100000"/>
                </a:lnSpc>
                <a:spcAft>
                  <a:spcPct val="0"/>
                </a:spcAft>
                <a:buClrTx/>
                <a:buSzTx/>
                <a:buFontTx/>
                <a:buNone/>
              </a:pPr>
              <a:r>
                <a:rPr lang="en-US" sz="2400" dirty="0" smtClean="0">
                  <a:solidFill>
                    <a:srgbClr val="F8F8F8"/>
                  </a:solidFill>
                  <a:latin typeface="Arial" charset="0"/>
                </a:rPr>
                <a:t>data</a:t>
              </a:r>
              <a:endParaRPr lang="en-US" sz="2400" dirty="0">
                <a:solidFill>
                  <a:srgbClr val="F8F8F8"/>
                </a:solidFill>
                <a:latin typeface="Arial" charset="0"/>
              </a:endParaRPr>
            </a:p>
          </p:txBody>
        </p:sp>
        <p:sp>
          <p:nvSpPr>
            <p:cNvPr id="33" name="Line 11"/>
            <p:cNvSpPr>
              <a:spLocks noChangeShapeType="1"/>
            </p:cNvSpPr>
            <p:nvPr/>
          </p:nvSpPr>
          <p:spPr bwMode="auto">
            <a:xfrm>
              <a:off x="4283968" y="6097546"/>
              <a:ext cx="3807106" cy="0"/>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Line 11"/>
            <p:cNvSpPr>
              <a:spLocks noChangeShapeType="1"/>
            </p:cNvSpPr>
            <p:nvPr/>
          </p:nvSpPr>
          <p:spPr bwMode="auto">
            <a:xfrm flipH="1" flipV="1">
              <a:off x="4320199" y="5601470"/>
              <a:ext cx="0" cy="525154"/>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AutoShape 6"/>
            <p:cNvSpPr>
              <a:spLocks noChangeArrowheads="1"/>
            </p:cNvSpPr>
            <p:nvPr/>
          </p:nvSpPr>
          <p:spPr bwMode="auto">
            <a:xfrm rot="5400000" flipV="1">
              <a:off x="5630646" y="5996915"/>
              <a:ext cx="358775" cy="228600"/>
            </a:xfrm>
            <a:prstGeom prst="triangle">
              <a:avLst>
                <a:gd name="adj" fmla="val 50000"/>
              </a:avLst>
            </a:prstGeom>
            <a:solidFill>
              <a:srgbClr val="00FF00"/>
            </a:solidFill>
            <a:ln w="9525">
              <a:solidFill>
                <a:srgbClr val="00FF00"/>
              </a:solidFill>
              <a:miter lim="800000"/>
              <a:headEnd/>
              <a:tailEnd/>
            </a:ln>
            <a:effectLst/>
          </p:spPr>
          <p:txBody>
            <a:bodyPr wrap="none" anchor="ctr"/>
            <a:lstStyle/>
            <a:p>
              <a:endParaRPr lang="en-GB"/>
            </a:p>
          </p:txBody>
        </p:sp>
        <p:sp>
          <p:nvSpPr>
            <p:cNvPr id="36" name="Line 11"/>
            <p:cNvSpPr>
              <a:spLocks noChangeShapeType="1"/>
            </p:cNvSpPr>
            <p:nvPr/>
          </p:nvSpPr>
          <p:spPr bwMode="auto">
            <a:xfrm flipV="1">
              <a:off x="8054340" y="5572388"/>
              <a:ext cx="3756" cy="560618"/>
            </a:xfrm>
            <a:prstGeom prst="line">
              <a:avLst/>
            </a:prstGeom>
            <a:noFill/>
            <a:ln w="76200">
              <a:solidFill>
                <a:srgbClr val="00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7" name="AutoShape 6"/>
            <p:cNvSpPr>
              <a:spLocks noChangeArrowheads="1"/>
            </p:cNvSpPr>
            <p:nvPr/>
          </p:nvSpPr>
          <p:spPr bwMode="auto">
            <a:xfrm rot="10800000" flipV="1">
              <a:off x="7732299" y="3418155"/>
              <a:ext cx="358775" cy="228600"/>
            </a:xfrm>
            <a:prstGeom prst="triangle">
              <a:avLst>
                <a:gd name="adj" fmla="val 50000"/>
              </a:avLst>
            </a:prstGeom>
            <a:solidFill>
              <a:srgbClr val="FF0066"/>
            </a:solidFill>
            <a:ln w="9525">
              <a:solidFill>
                <a:srgbClr val="FF0066"/>
              </a:solidFill>
              <a:miter lim="800000"/>
              <a:headEnd/>
              <a:tailEnd/>
            </a:ln>
            <a:effectLst/>
          </p:spPr>
          <p:txBody>
            <a:bodyPr wrap="none" anchor="ctr"/>
            <a:lstStyle/>
            <a:p>
              <a:endParaRPr lang="en-GB"/>
            </a:p>
          </p:txBody>
        </p:sp>
        <p:sp>
          <p:nvSpPr>
            <p:cNvPr id="38" name="Line 7"/>
            <p:cNvSpPr>
              <a:spLocks noChangeShapeType="1"/>
            </p:cNvSpPr>
            <p:nvPr/>
          </p:nvSpPr>
          <p:spPr bwMode="auto">
            <a:xfrm rot="5400000" flipV="1">
              <a:off x="7621074" y="3863187"/>
              <a:ext cx="578804" cy="2420"/>
            </a:xfrm>
            <a:prstGeom prst="line">
              <a:avLst/>
            </a:prstGeom>
            <a:noFill/>
            <a:ln w="762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9" name="AutoShape 6"/>
            <p:cNvSpPr>
              <a:spLocks noChangeArrowheads="1"/>
            </p:cNvSpPr>
            <p:nvPr/>
          </p:nvSpPr>
          <p:spPr bwMode="auto">
            <a:xfrm flipV="1">
              <a:off x="7732299" y="3992878"/>
              <a:ext cx="358775" cy="228600"/>
            </a:xfrm>
            <a:prstGeom prst="triangle">
              <a:avLst>
                <a:gd name="adj" fmla="val 50000"/>
              </a:avLst>
            </a:prstGeom>
            <a:solidFill>
              <a:srgbClr val="FF0066"/>
            </a:solidFill>
            <a:ln w="9525">
              <a:solidFill>
                <a:srgbClr val="FF0066"/>
              </a:solidFill>
              <a:miter lim="800000"/>
              <a:headEnd/>
              <a:tailEnd/>
            </a:ln>
            <a:effectLst/>
          </p:spPr>
          <p:txBody>
            <a:bodyPr wrap="none" anchor="ctr"/>
            <a:lstStyle/>
            <a:p>
              <a:endParaRPr lang="en-GB"/>
            </a:p>
          </p:txBody>
        </p:sp>
      </p:grpSp>
    </p:spTree>
    <p:extLst>
      <p:ext uri="{BB962C8B-B14F-4D97-AF65-F5344CB8AC3E}">
        <p14:creationId xmlns:p14="http://schemas.microsoft.com/office/powerpoint/2010/main" val="207872183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840125"/>
          </a:xfrm>
        </p:spPr>
        <p:txBody>
          <a:bodyPr/>
          <a:lstStyle/>
          <a:p>
            <a:r>
              <a:rPr lang="en-GB" sz="3600" dirty="0">
                <a:solidFill>
                  <a:schemeClr val="tx1"/>
                </a:solidFill>
                <a:latin typeface="+mj-lt"/>
              </a:rPr>
              <a:t>Environmental data vary in space</a:t>
            </a:r>
          </a:p>
        </p:txBody>
      </p:sp>
      <p:sp>
        <p:nvSpPr>
          <p:cNvPr id="2" name="Tijdelijke aanduiding voor dianummer 1"/>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4</a:t>
            </a:fld>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25" y="6172200"/>
            <a:ext cx="1285875" cy="560303"/>
          </a:xfrm>
          <a:prstGeom prst="rect">
            <a:avLst/>
          </a:prstGeom>
        </p:spPr>
      </p:pic>
      <p:pic>
        <p:nvPicPr>
          <p:cNvPr id="65" name="Picture 2" descr="C:\Users\idp13asa\Google Drive\RTAM\Conferences\EGU\Poster\Pictures\RR modelling n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57" y="1541912"/>
            <a:ext cx="4734204" cy="3416573"/>
          </a:xfrm>
          <a:prstGeom prst="rect">
            <a:avLst/>
          </a:prstGeom>
          <a:noFill/>
          <a:extLst>
            <a:ext uri="{909E8E84-426E-40DD-AFC4-6F175D3DCCD1}">
              <a14:hiddenFill xmlns:a14="http://schemas.microsoft.com/office/drawing/2010/main">
                <a:solidFill>
                  <a:srgbClr val="FFFFFF"/>
                </a:solidFill>
              </a14:hiddenFill>
            </a:ext>
          </a:extLst>
        </p:spPr>
      </p:pic>
      <p:sp>
        <p:nvSpPr>
          <p:cNvPr id="66" name="Content Placeholder 2"/>
          <p:cNvSpPr txBox="1">
            <a:spLocks/>
          </p:cNvSpPr>
          <p:nvPr/>
        </p:nvSpPr>
        <p:spPr>
          <a:xfrm>
            <a:off x="609600" y="1541912"/>
            <a:ext cx="2520462" cy="86131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t>E.g. Rainfall</a:t>
            </a:r>
            <a:endParaRPr lang="en-GB" dirty="0"/>
          </a:p>
        </p:txBody>
      </p:sp>
      <p:sp>
        <p:nvSpPr>
          <p:cNvPr id="67" name="Rectangle 66"/>
          <p:cNvSpPr/>
          <p:nvPr/>
        </p:nvSpPr>
        <p:spPr>
          <a:xfrm>
            <a:off x="5000874" y="1482993"/>
            <a:ext cx="4143126" cy="584775"/>
          </a:xfrm>
          <a:prstGeom prst="rect">
            <a:avLst/>
          </a:prstGeom>
        </p:spPr>
        <p:txBody>
          <a:bodyPr wrap="square">
            <a:spAutoFit/>
          </a:bodyPr>
          <a:lstStyle/>
          <a:p>
            <a:r>
              <a:rPr lang="en-GB" sz="3200" dirty="0" smtClean="0"/>
              <a:t>Categories like soil type</a:t>
            </a:r>
            <a:endParaRPr lang="en-GB" sz="3200" dirty="0"/>
          </a:p>
        </p:txBody>
      </p:sp>
      <p:sp>
        <p:nvSpPr>
          <p:cNvPr id="68" name="Rectangle 67"/>
          <p:cNvSpPr/>
          <p:nvPr/>
        </p:nvSpPr>
        <p:spPr>
          <a:xfrm>
            <a:off x="1553029" y="4589115"/>
            <a:ext cx="3447845" cy="1569660"/>
          </a:xfrm>
          <a:prstGeom prst="rect">
            <a:avLst/>
          </a:prstGeom>
        </p:spPr>
        <p:txBody>
          <a:bodyPr wrap="square">
            <a:spAutoFit/>
          </a:bodyPr>
          <a:lstStyle/>
          <a:p>
            <a:r>
              <a:rPr lang="en-GB" sz="3200" dirty="0" smtClean="0"/>
              <a:t>Environmental quality indicators like soil pH</a:t>
            </a:r>
            <a:endParaRPr lang="en-GB" sz="3200" dirty="0"/>
          </a:p>
        </p:txBody>
      </p:sp>
      <p:pic>
        <p:nvPicPr>
          <p:cNvPr id="69" name="Picture 10" descr="PHAp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5003" y="4550266"/>
            <a:ext cx="2572074" cy="228187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rickdeboer.files.wordpress.com/2011/01/grondsoorten20nederlan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9544" y="2107975"/>
            <a:ext cx="2111525" cy="248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96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796973"/>
          </a:xfrm>
        </p:spPr>
        <p:txBody>
          <a:bodyPr/>
          <a:lstStyle/>
          <a:p>
            <a:r>
              <a:rPr lang="en-GB" sz="3200" dirty="0">
                <a:solidFill>
                  <a:schemeClr val="tx1"/>
                </a:solidFill>
                <a:latin typeface="+mj-lt"/>
              </a:rPr>
              <a:t>Deriving maps is encumbered with error</a:t>
            </a:r>
          </a:p>
        </p:txBody>
      </p:sp>
      <p:sp>
        <p:nvSpPr>
          <p:cNvPr id="2" name="Tijdelijke aanduiding voor dianummer 1"/>
          <p:cNvSpPr>
            <a:spLocks noGrp="1"/>
          </p:cNvSpPr>
          <p:nvPr>
            <p:ph type="sldNum" sz="quarter" idx="11"/>
          </p:nvPr>
        </p:nvSpPr>
        <p:spPr>
          <a:xfrm>
            <a:off x="8529540" y="5663294"/>
            <a:ext cx="468000" cy="164250"/>
          </a:xfrm>
        </p:spPr>
        <p:txBody>
          <a:bodyPr/>
          <a:lstStyle/>
          <a:p>
            <a:pPr algn="r">
              <a:lnSpc>
                <a:spcPts val="1200"/>
              </a:lnSpc>
            </a:pPr>
            <a:fld id="{F25965E0-7062-474C-8671-DB3A3CE669B0}" type="slidenum">
              <a:rPr lang="en-GB" smtClean="0"/>
              <a:pPr algn="r">
                <a:lnSpc>
                  <a:spcPts val="1200"/>
                </a:lnSpc>
              </a:pPr>
              <a:t>5</a:t>
            </a:fld>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725" y="6172200"/>
            <a:ext cx="1285875" cy="560303"/>
          </a:xfrm>
          <a:prstGeom prst="rect">
            <a:avLst/>
          </a:prstGeom>
        </p:spPr>
      </p:pic>
      <p:pic>
        <p:nvPicPr>
          <p:cNvPr id="42" name="Picture 2" descr="D:\GH_SGL\Workshops Cursussen Congressen\2014\PERC Uncertainty\Lectures\GIS overla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622" y="2990147"/>
            <a:ext cx="2927258" cy="3259015"/>
          </a:xfrm>
          <a:prstGeom prst="rect">
            <a:avLst/>
          </a:prstGeom>
          <a:noFill/>
          <a:extLst>
            <a:ext uri="{909E8E84-426E-40DD-AFC4-6F175D3DCCD1}">
              <a14:hiddenFill xmlns:a14="http://schemas.microsoft.com/office/drawing/2010/main">
                <a:solidFill>
                  <a:srgbClr val="FFFFFF"/>
                </a:solidFill>
              </a14:hiddenFill>
            </a:ext>
          </a:extLst>
        </p:spPr>
      </p:pic>
      <p:sp>
        <p:nvSpPr>
          <p:cNvPr id="43" name="Content Placeholder 2"/>
          <p:cNvSpPr txBox="1">
            <a:spLocks/>
          </p:cNvSpPr>
          <p:nvPr/>
        </p:nvSpPr>
        <p:spPr>
          <a:xfrm>
            <a:off x="252047" y="1351990"/>
            <a:ext cx="8358553" cy="124818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t>E.g. interpolation error or error associated with maps derived from other maps</a:t>
            </a:r>
            <a:endParaRPr lang="en-GB" dirty="0"/>
          </a:p>
        </p:txBody>
      </p:sp>
      <p:sp>
        <p:nvSpPr>
          <p:cNvPr id="44" name="Text Box 12"/>
          <p:cNvSpPr txBox="1">
            <a:spLocks noChangeArrowheads="1"/>
          </p:cNvSpPr>
          <p:nvPr/>
        </p:nvSpPr>
        <p:spPr bwMode="auto">
          <a:xfrm>
            <a:off x="8045901" y="2491282"/>
            <a:ext cx="815417"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smtClean="0">
                <a:latin typeface="+mj-lt"/>
              </a:rPr>
              <a:t>1</a:t>
            </a:r>
            <a:endParaRPr lang="en-GB" sz="1400" dirty="0">
              <a:latin typeface="+mj-lt"/>
            </a:endParaRPr>
          </a:p>
        </p:txBody>
      </p:sp>
      <p:sp>
        <p:nvSpPr>
          <p:cNvPr id="45" name="Line 16"/>
          <p:cNvSpPr>
            <a:spLocks noChangeShapeType="1"/>
          </p:cNvSpPr>
          <p:nvPr/>
        </p:nvSpPr>
        <p:spPr bwMode="auto">
          <a:xfrm>
            <a:off x="8458807" y="4037089"/>
            <a:ext cx="0" cy="271982"/>
          </a:xfrm>
          <a:prstGeom prst="line">
            <a:avLst/>
          </a:prstGeom>
          <a:noFill/>
          <a:ln w="508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sz="1600" dirty="0">
              <a:latin typeface="+mj-lt"/>
            </a:endParaRPr>
          </a:p>
        </p:txBody>
      </p:sp>
      <p:cxnSp>
        <p:nvCxnSpPr>
          <p:cNvPr id="46" name="Straight Arrow Connector 45"/>
          <p:cNvCxnSpPr/>
          <p:nvPr/>
        </p:nvCxnSpPr>
        <p:spPr>
          <a:xfrm>
            <a:off x="8456208" y="5074749"/>
            <a:ext cx="17736" cy="217821"/>
          </a:xfrm>
          <a:prstGeom prst="straightConnector1">
            <a:avLst/>
          </a:prstGeom>
          <a:ln w="38100">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296397" y="4844451"/>
            <a:ext cx="369940" cy="0"/>
          </a:xfrm>
          <a:prstGeom prst="straightConnector1">
            <a:avLst/>
          </a:prstGeom>
          <a:ln w="38100">
            <a:solidFill>
              <a:schemeClr val="bg2">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48" name="Text Box 12"/>
          <p:cNvSpPr txBox="1">
            <a:spLocks noChangeArrowheads="1"/>
          </p:cNvSpPr>
          <p:nvPr/>
        </p:nvSpPr>
        <p:spPr bwMode="auto">
          <a:xfrm>
            <a:off x="8045901" y="3228457"/>
            <a:ext cx="815417"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a:latin typeface="+mj-lt"/>
              </a:rPr>
              <a:t>2</a:t>
            </a:r>
            <a:endParaRPr lang="en-GB" sz="1400" dirty="0">
              <a:latin typeface="+mj-lt"/>
            </a:endParaRPr>
          </a:p>
        </p:txBody>
      </p:sp>
      <p:sp>
        <p:nvSpPr>
          <p:cNvPr id="49" name="Text Box 12"/>
          <p:cNvSpPr txBox="1">
            <a:spLocks noChangeArrowheads="1"/>
          </p:cNvSpPr>
          <p:nvPr/>
        </p:nvSpPr>
        <p:spPr bwMode="auto">
          <a:xfrm>
            <a:off x="8051098" y="4316207"/>
            <a:ext cx="810220"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input map A</a:t>
            </a:r>
            <a:r>
              <a:rPr lang="en-GB" sz="1400" baseline="-25000" dirty="0">
                <a:latin typeface="+mj-lt"/>
              </a:rPr>
              <a:t>m</a:t>
            </a:r>
            <a:endParaRPr lang="en-GB" sz="1400" dirty="0">
              <a:latin typeface="+mj-lt"/>
            </a:endParaRPr>
          </a:p>
        </p:txBody>
      </p:sp>
      <p:sp>
        <p:nvSpPr>
          <p:cNvPr id="50" name="Text Box 12"/>
          <p:cNvSpPr txBox="1">
            <a:spLocks noChangeArrowheads="1"/>
          </p:cNvSpPr>
          <p:nvPr/>
        </p:nvSpPr>
        <p:spPr bwMode="auto">
          <a:xfrm>
            <a:off x="8051098" y="5347838"/>
            <a:ext cx="810220" cy="7386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r>
              <a:rPr lang="en-GB" sz="1400" dirty="0" smtClean="0">
                <a:latin typeface="+mj-lt"/>
              </a:rPr>
              <a:t>Output map</a:t>
            </a:r>
          </a:p>
          <a:p>
            <a:pPr eaLnBrk="1" hangingPunct="1"/>
            <a:endParaRPr lang="en-GB" sz="1400" dirty="0">
              <a:latin typeface="+mj-lt"/>
            </a:endParaRPr>
          </a:p>
        </p:txBody>
      </p:sp>
      <p:pic>
        <p:nvPicPr>
          <p:cNvPr id="5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630" y="3588940"/>
            <a:ext cx="3609373" cy="239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descr="geu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524" y="3773881"/>
            <a:ext cx="1904985" cy="214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60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6</a:t>
            </a:fld>
            <a:endParaRPr lang="en-GB" dirty="0"/>
          </a:p>
        </p:txBody>
      </p:sp>
      <p:sp>
        <p:nvSpPr>
          <p:cNvPr id="3" name="Text Placeholder 2"/>
          <p:cNvSpPr txBox="1">
            <a:spLocks/>
          </p:cNvSpPr>
          <p:nvPr/>
        </p:nvSpPr>
        <p:spPr>
          <a:xfrm>
            <a:off x="564202" y="930613"/>
            <a:ext cx="7869677" cy="95331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Fact of life</a:t>
            </a:r>
            <a:r>
              <a:rPr lang="en-GB" sz="2400" dirty="0" smtClean="0"/>
              <a:t>: maps stored in the GIS database are rarely if ever error-free </a:t>
            </a:r>
            <a:endParaRPr lang="en-GB" sz="2400" dirty="0"/>
          </a:p>
        </p:txBody>
      </p:sp>
      <p:sp>
        <p:nvSpPr>
          <p:cNvPr id="4" name="Text Placeholder 2"/>
          <p:cNvSpPr txBox="1">
            <a:spLocks/>
          </p:cNvSpPr>
          <p:nvPr/>
        </p:nvSpPr>
        <p:spPr>
          <a:xfrm>
            <a:off x="564203" y="2007140"/>
            <a:ext cx="7869677" cy="1241897"/>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a:solidFill>
                  <a:srgbClr val="6600CC"/>
                </a:solidFill>
              </a:rPr>
              <a:t>C</a:t>
            </a:r>
            <a:r>
              <a:rPr lang="en-GB" sz="2400" u="sng" dirty="0" smtClean="0">
                <a:solidFill>
                  <a:srgbClr val="6600CC"/>
                </a:solidFill>
              </a:rPr>
              <a:t>auses</a:t>
            </a:r>
            <a:r>
              <a:rPr lang="en-GB" sz="2400" dirty="0" smtClean="0"/>
              <a:t>: generalisation, digitisation, measurement, classification and interpolation errors</a:t>
            </a:r>
            <a:endParaRPr lang="en-GB" sz="2400" dirty="0"/>
          </a:p>
        </p:txBody>
      </p:sp>
      <p:sp>
        <p:nvSpPr>
          <p:cNvPr id="5" name="Text Placeholder 2"/>
          <p:cNvSpPr txBox="1">
            <a:spLocks/>
          </p:cNvSpPr>
          <p:nvPr/>
        </p:nvSpPr>
        <p:spPr>
          <a:xfrm>
            <a:off x="564201" y="3466289"/>
            <a:ext cx="7869677" cy="953310"/>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Consequence</a:t>
            </a:r>
            <a:r>
              <a:rPr lang="en-GB" sz="2400" dirty="0" smtClean="0"/>
              <a:t>: errors will propagate through GIS operations and spatial models</a:t>
            </a:r>
            <a:endParaRPr lang="en-GB" sz="2400" dirty="0"/>
          </a:p>
        </p:txBody>
      </p:sp>
      <p:sp>
        <p:nvSpPr>
          <p:cNvPr id="6" name="Text Placeholder 2"/>
          <p:cNvSpPr txBox="1">
            <a:spLocks/>
          </p:cNvSpPr>
          <p:nvPr/>
        </p:nvSpPr>
        <p:spPr>
          <a:xfrm>
            <a:off x="564201" y="4500665"/>
            <a:ext cx="7869677" cy="1196499"/>
          </a:xfrm>
          <a:prstGeom prst="rect">
            <a:avLst/>
          </a:prstGeom>
          <a:noFill/>
        </p:spPr>
        <p:txBody>
          <a:bodyPr wrap="square" tIns="0" rIns="36000" bIns="0" rtlCol="0">
            <a:noAutofit/>
          </a:bodyPr>
          <a:lstStyle>
            <a:defPPr>
              <a:defRPr lang="nl-NL"/>
            </a:defPPr>
            <a:lvl1pPr algn="l" rtl="0" fontAlgn="base">
              <a:spcBef>
                <a:spcPct val="0"/>
              </a:spcBef>
              <a:spcAft>
                <a:spcPct val="0"/>
              </a:spcAft>
              <a:defRPr lang="nl-NL" sz="900" kern="1200" smtClean="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spcBef>
                <a:spcPct val="20000"/>
              </a:spcBef>
            </a:pPr>
            <a:r>
              <a:rPr lang="en-GB" sz="2400" u="sng" dirty="0" smtClean="0">
                <a:solidFill>
                  <a:srgbClr val="6600CC"/>
                </a:solidFill>
              </a:rPr>
              <a:t>Key research question</a:t>
            </a:r>
            <a:r>
              <a:rPr lang="en-GB" sz="2400" dirty="0" smtClean="0"/>
              <a:t>: given the errors in the inputs to the GIS operation, how large are the errors in the output?</a:t>
            </a:r>
            <a:endParaRPr lang="en-GB" sz="2400" dirty="0"/>
          </a:p>
        </p:txBody>
      </p:sp>
    </p:spTree>
    <p:extLst>
      <p:ext uri="{BB962C8B-B14F-4D97-AF65-F5344CB8AC3E}">
        <p14:creationId xmlns:p14="http://schemas.microsoft.com/office/powerpoint/2010/main" val="8837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53086"/>
          </a:xfrm>
        </p:spPr>
        <p:txBody>
          <a:bodyPr/>
          <a:lstStyle/>
          <a:p>
            <a:r>
              <a:rPr lang="en-GB" dirty="0" smtClean="0"/>
              <a:t>Uncertainty propagation analysis involves three steps:</a:t>
            </a:r>
            <a:endParaRPr lang="en-GB" dirty="0"/>
          </a:p>
        </p:txBody>
      </p:sp>
      <p:sp>
        <p:nvSpPr>
          <p:cNvPr id="3" name="Text Placeholder 2"/>
          <p:cNvSpPr>
            <a:spLocks noGrp="1"/>
          </p:cNvSpPr>
          <p:nvPr>
            <p:ph type="body" sz="quarter" idx="10"/>
          </p:nvPr>
        </p:nvSpPr>
        <p:spPr>
          <a:xfrm>
            <a:off x="391383" y="1801626"/>
            <a:ext cx="8049560" cy="3009125"/>
          </a:xfrm>
        </p:spPr>
        <p:txBody>
          <a:bodyPr/>
          <a:lstStyle/>
          <a:p>
            <a:pPr marL="457200" indent="-457200">
              <a:spcAft>
                <a:spcPts val="1800"/>
              </a:spcAft>
              <a:buSzPct val="100000"/>
              <a:buFont typeface="+mj-lt"/>
              <a:buAutoNum type="arabicPeriod"/>
            </a:pPr>
            <a:r>
              <a:rPr lang="en-GB" sz="2400" dirty="0" smtClean="0">
                <a:solidFill>
                  <a:srgbClr val="6600CC"/>
                </a:solidFill>
              </a:rPr>
              <a:t>DEFINITION</a:t>
            </a:r>
            <a:r>
              <a:rPr lang="en-GB" sz="2400" dirty="0" smtClean="0">
                <a:solidFill>
                  <a:srgbClr val="9933FF"/>
                </a:solidFill>
              </a:rPr>
              <a:t> </a:t>
            </a:r>
            <a:r>
              <a:rPr lang="en-GB" sz="2400" dirty="0" smtClean="0"/>
              <a:t>of a (statistical) uncertainty model for variables of interest</a:t>
            </a:r>
            <a:endParaRPr lang="pl-PL" sz="2400" dirty="0" smtClean="0"/>
          </a:p>
          <a:p>
            <a:pPr marL="457200" indent="-457200">
              <a:spcAft>
                <a:spcPts val="1800"/>
              </a:spcAft>
              <a:buSzPct val="100000"/>
              <a:buFont typeface="+mj-lt"/>
              <a:buAutoNum type="arabicPeriod"/>
            </a:pPr>
            <a:r>
              <a:rPr lang="en-GB" sz="2400" dirty="0" smtClean="0">
                <a:solidFill>
                  <a:srgbClr val="6600CC"/>
                </a:solidFill>
              </a:rPr>
              <a:t>IDENTIFICATION </a:t>
            </a:r>
            <a:r>
              <a:rPr lang="en-GB" sz="2400" dirty="0" smtClean="0"/>
              <a:t>of the uncertainty model (estimate its parameters)</a:t>
            </a:r>
          </a:p>
          <a:p>
            <a:pPr marL="457200" indent="-457200">
              <a:spcAft>
                <a:spcPts val="1800"/>
              </a:spcAft>
              <a:buSzPct val="100000"/>
              <a:buFont typeface="+mj-lt"/>
              <a:buAutoNum type="arabicPeriod"/>
            </a:pPr>
            <a:r>
              <a:rPr lang="en-GB" sz="2400" dirty="0" smtClean="0"/>
              <a:t>Perform the actual </a:t>
            </a:r>
            <a:r>
              <a:rPr lang="en-GB" sz="2400" dirty="0" smtClean="0">
                <a:solidFill>
                  <a:srgbClr val="6600CC"/>
                </a:solidFill>
              </a:rPr>
              <a:t>UNCERTAINTY PROPAGATION ANALYSIS</a:t>
            </a:r>
            <a:endParaRPr lang="en-GB" sz="2400" dirty="0">
              <a:solidFill>
                <a:srgbClr val="6600CC"/>
              </a:solidFill>
            </a:endParaRPr>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7</a:t>
            </a:fld>
            <a:endParaRPr lang="en-GB" dirty="0"/>
          </a:p>
        </p:txBody>
      </p:sp>
    </p:spTree>
    <p:extLst>
      <p:ext uri="{BB962C8B-B14F-4D97-AF65-F5344CB8AC3E}">
        <p14:creationId xmlns:p14="http://schemas.microsoft.com/office/powerpoint/2010/main" val="2513972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70399" y="2282676"/>
            <a:ext cx="4135121" cy="3693319"/>
          </a:xfrm>
          <a:prstGeom prst="rect">
            <a:avLst/>
          </a:prstGeom>
        </p:spPr>
        <p:txBody>
          <a:bodyPr wrap="square">
            <a:spAutoFit/>
          </a:bodyPr>
          <a:lstStyle/>
          <a:p>
            <a:pPr marL="285750" indent="-285750">
              <a:buFont typeface="Arial" panose="020B0604020202020204" pitchFamily="34" charset="0"/>
              <a:buChar char="•"/>
            </a:pPr>
            <a:r>
              <a:rPr lang="en-GB" dirty="0" smtClean="0"/>
              <a:t>Marginal pdf at each location (both its shape and parameters)</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endParaRPr lang="en-GB" dirty="0" smtClean="0"/>
          </a:p>
          <a:p>
            <a:endParaRPr lang="en-GB" dirty="0" smtClean="0"/>
          </a:p>
          <a:p>
            <a:pPr marL="285750" indent="-285750">
              <a:buFont typeface="Arial" panose="020B0604020202020204" pitchFamily="34" charset="0"/>
              <a:buChar char="•"/>
            </a:pPr>
            <a:r>
              <a:rPr lang="en-GB" dirty="0" smtClean="0"/>
              <a:t>Spatial correlation (correlogram or semivariogram)</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Cross-correlation with other uncertain inputs</a:t>
            </a:r>
            <a:endParaRPr lang="en-GB" dirty="0"/>
          </a:p>
        </p:txBody>
      </p:sp>
      <p:sp>
        <p:nvSpPr>
          <p:cNvPr id="37890" name="Rectangle 2"/>
          <p:cNvSpPr>
            <a:spLocks noGrp="1" noChangeArrowheads="1"/>
          </p:cNvSpPr>
          <p:nvPr>
            <p:ph type="title"/>
          </p:nvPr>
        </p:nvSpPr>
        <p:spPr>
          <a:xfrm>
            <a:off x="250825" y="333375"/>
            <a:ext cx="8639175" cy="1353086"/>
          </a:xfrm>
        </p:spPr>
        <p:txBody>
          <a:bodyPr/>
          <a:lstStyle/>
          <a:p>
            <a:pPr eaLnBrk="1" hangingPunct="1"/>
            <a:r>
              <a:rPr lang="en-GB" sz="2800" dirty="0" smtClean="0">
                <a:solidFill>
                  <a:srgbClr val="6600CC"/>
                </a:solidFill>
              </a:rPr>
              <a:t>DEFINE </a:t>
            </a:r>
            <a:r>
              <a:rPr lang="en-GB" sz="2800" dirty="0" smtClean="0">
                <a:solidFill>
                  <a:schemeClr val="tx1"/>
                </a:solidFill>
              </a:rPr>
              <a:t>and</a:t>
            </a:r>
            <a:r>
              <a:rPr lang="en-GB" sz="2800" dirty="0" smtClean="0">
                <a:solidFill>
                  <a:srgbClr val="6600CC"/>
                </a:solidFill>
              </a:rPr>
              <a:t> IDENTIFY</a:t>
            </a:r>
            <a:r>
              <a:rPr lang="en-GB" sz="2800" dirty="0" smtClean="0">
                <a:solidFill>
                  <a:srgbClr val="9933FF"/>
                </a:solidFill>
              </a:rPr>
              <a:t> </a:t>
            </a:r>
            <a:r>
              <a:rPr lang="en-GB" sz="2800" dirty="0" smtClean="0"/>
              <a:t>a (statistical) uncertainty model</a:t>
            </a:r>
          </a:p>
        </p:txBody>
      </p:sp>
      <p:pic>
        <p:nvPicPr>
          <p:cNvPr id="37891" name="Picture 3" descr="histogram"/>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374097" y="2884114"/>
            <a:ext cx="1425338" cy="1068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5615314" y="1862793"/>
            <a:ext cx="2028504" cy="430887"/>
          </a:xfrm>
          <a:prstGeom prst="rect">
            <a:avLst/>
          </a:prstGeom>
        </p:spPr>
        <p:txBody>
          <a:bodyPr wrap="none">
            <a:spAutoFit/>
          </a:bodyPr>
          <a:lstStyle/>
          <a:p>
            <a:r>
              <a:rPr lang="en-GB" sz="2200" dirty="0" smtClean="0">
                <a:solidFill>
                  <a:srgbClr val="6600CC"/>
                </a:solidFill>
              </a:rPr>
              <a:t>IDENTIFICATION</a:t>
            </a:r>
            <a:endParaRPr lang="en-GB" sz="2200" dirty="0"/>
          </a:p>
        </p:txBody>
      </p:sp>
      <p:grpSp>
        <p:nvGrpSpPr>
          <p:cNvPr id="7" name="Group 6"/>
          <p:cNvGrpSpPr/>
          <p:nvPr/>
        </p:nvGrpSpPr>
        <p:grpSpPr>
          <a:xfrm>
            <a:off x="213059" y="1862792"/>
            <a:ext cx="4257340" cy="4351223"/>
            <a:chOff x="213059" y="1862792"/>
            <a:chExt cx="4257340" cy="4351223"/>
          </a:xfrm>
        </p:grpSpPr>
        <p:sp>
          <p:nvSpPr>
            <p:cNvPr id="2" name="Rectangle 1"/>
            <p:cNvSpPr/>
            <p:nvPr/>
          </p:nvSpPr>
          <p:spPr>
            <a:xfrm>
              <a:off x="1442450" y="1862792"/>
              <a:ext cx="1527982" cy="430887"/>
            </a:xfrm>
            <a:prstGeom prst="rect">
              <a:avLst/>
            </a:prstGeom>
          </p:spPr>
          <p:txBody>
            <a:bodyPr wrap="none">
              <a:spAutoFit/>
            </a:bodyPr>
            <a:lstStyle/>
            <a:p>
              <a:r>
                <a:rPr lang="pl-PL" sz="2200" dirty="0" smtClean="0">
                  <a:solidFill>
                    <a:srgbClr val="6600CC"/>
                  </a:solidFill>
                </a:rPr>
                <a:t>DEFINITION</a:t>
              </a:r>
              <a:endParaRPr lang="en-GB" sz="2200" dirty="0"/>
            </a:p>
          </p:txBody>
        </p:sp>
        <mc:AlternateContent xmlns:mc="http://schemas.openxmlformats.org/markup-compatibility/2006" xmlns:a14="http://schemas.microsoft.com/office/drawing/2010/main">
          <mc:Choice Requires="a14">
            <p:sp>
              <p:nvSpPr>
                <p:cNvPr id="4" name="Rectangle 3"/>
                <p:cNvSpPr/>
                <p:nvPr/>
              </p:nvSpPr>
              <p:spPr>
                <a:xfrm>
                  <a:off x="213059" y="3628692"/>
                  <a:ext cx="4257340" cy="2585323"/>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GB" i="1">
                          <a:latin typeface="Cambria Math"/>
                        </a:rPr>
                        <m:t>𝜇</m:t>
                      </m:r>
                    </m:oMath>
                  </a14:m>
                  <a:r>
                    <a:rPr lang="en-GB" dirty="0"/>
                    <a:t> is the (deterministic) mean of the variable of interest </a:t>
                  </a:r>
                  <a14:m>
                    <m:oMath xmlns:m="http://schemas.openxmlformats.org/officeDocument/2006/math">
                      <m:r>
                        <a:rPr lang="en-GB" i="1">
                          <a:latin typeface="Cambria Math"/>
                        </a:rPr>
                        <m:t>𝑍</m:t>
                      </m:r>
                    </m:oMath>
                  </a14:m>
                  <a:endParaRPr lang="en-GB" i="1" dirty="0" smtClean="0">
                    <a:latin typeface="Cambria Math"/>
                  </a:endParaRPr>
                </a:p>
                <a:p>
                  <a:pPr marL="342900" indent="-342900">
                    <a:buFont typeface="Arial" panose="020B0604020202020204" pitchFamily="34" charset="0"/>
                    <a:buChar char="•"/>
                  </a:pPr>
                  <a14:m>
                    <m:oMath xmlns:m="http://schemas.openxmlformats.org/officeDocument/2006/math">
                      <m:r>
                        <a:rPr lang="en-GB" i="1">
                          <a:latin typeface="Cambria Math"/>
                        </a:rPr>
                        <m:t>𝜎</m:t>
                      </m:r>
                    </m:oMath>
                  </a14:m>
                  <a:r>
                    <a:rPr lang="en-GB" dirty="0"/>
                    <a:t> is a spatially variable standard deviation associated with the prediction </a:t>
                  </a:r>
                  <a14:m>
                    <m:oMath xmlns:m="http://schemas.openxmlformats.org/officeDocument/2006/math">
                      <m:r>
                        <a:rPr lang="en-GB" i="1">
                          <a:latin typeface="Cambria Math"/>
                        </a:rPr>
                        <m:t>𝜇</m:t>
                      </m:r>
                    </m:oMath>
                  </a14:m>
                  <a:endParaRPr lang="en-GB" i="1" dirty="0" smtClean="0">
                    <a:latin typeface="Cambria Math"/>
                  </a:endParaRPr>
                </a:p>
                <a:p>
                  <a:pPr marL="342900" indent="-342900">
                    <a:buFont typeface="Arial" panose="020B0604020202020204" pitchFamily="34" charset="0"/>
                    <a:buChar char="•"/>
                  </a:pPr>
                  <a14:m>
                    <m:oMath xmlns:m="http://schemas.openxmlformats.org/officeDocument/2006/math">
                      <m:r>
                        <m:rPr>
                          <m:sty m:val="p"/>
                        </m:rPr>
                        <a:rPr lang="el-GR" i="1" smtClean="0">
                          <a:latin typeface="Cambria Math"/>
                        </a:rPr>
                        <m:t>ε</m:t>
                      </m:r>
                      <m:r>
                        <a:rPr lang="nl-NL" i="1">
                          <a:latin typeface="Cambria Math"/>
                        </a:rPr>
                        <m:t>(</m:t>
                      </m:r>
                      <m:r>
                        <a:rPr lang="nl-NL" i="1">
                          <a:latin typeface="Cambria Math"/>
                        </a:rPr>
                        <m:t>𝑥</m:t>
                      </m:r>
                      <m:r>
                        <a:rPr lang="nl-NL" i="1">
                          <a:latin typeface="Cambria Math"/>
                        </a:rPr>
                        <m:t>)</m:t>
                      </m:r>
                    </m:oMath>
                  </a14:m>
                  <a:r>
                    <a:rPr lang="nl-NL" dirty="0"/>
                    <a:t> is the (stochastic) error about it (typically zero mean, but non-zero variance and spatially correlated)</a:t>
                  </a:r>
                </a:p>
                <a:p>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213059" y="3628692"/>
                  <a:ext cx="4257340" cy="2585323"/>
                </a:xfrm>
                <a:prstGeom prst="rect">
                  <a:avLst/>
                </a:prstGeom>
                <a:blipFill rotWithShape="1">
                  <a:blip r:embed="rId4"/>
                  <a:stretch>
                    <a:fillRect l="-1003" t="-1179" r="-2006"/>
                  </a:stretch>
                </a:blipFill>
              </p:spPr>
              <p:txBody>
                <a:bodyPr/>
                <a:lstStyle/>
                <a:p>
                  <a:r>
                    <a:rPr lang="en-GB">
                      <a:noFill/>
                    </a:rPr>
                    <a:t> </a:t>
                  </a:r>
                </a:p>
              </p:txBody>
            </p:sp>
          </mc:Fallback>
        </mc:AlternateContent>
      </p:gr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6196" y="4351748"/>
            <a:ext cx="1644622" cy="94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184476" y="2334988"/>
            <a:ext cx="3986764" cy="949991"/>
            <a:chOff x="2045439" y="2749059"/>
            <a:chExt cx="4833612" cy="1300393"/>
          </a:xfrm>
        </p:grpSpPr>
        <p:pic>
          <p:nvPicPr>
            <p:cNvPr id="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5439" y="2749059"/>
              <a:ext cx="4388460" cy="76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2096" y="3403400"/>
              <a:ext cx="803276" cy="40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590" y="3387254"/>
              <a:ext cx="803276" cy="40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5342444" y="3294969"/>
              <a:ext cx="1536607" cy="754483"/>
              <a:chOff x="6477621" y="5560435"/>
              <a:chExt cx="2247899" cy="990394"/>
            </a:xfrm>
          </p:grpSpPr>
          <p:cxnSp>
            <p:nvCxnSpPr>
              <p:cNvPr id="17" name="Straight Arrow Connector 16"/>
              <p:cNvCxnSpPr/>
              <p:nvPr/>
            </p:nvCxnSpPr>
            <p:spPr>
              <a:xfrm>
                <a:off x="6908827" y="6365658"/>
                <a:ext cx="18166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4057" y="5827397"/>
                <a:ext cx="1549517" cy="526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flipV="1">
                <a:off x="6894057" y="5572608"/>
                <a:ext cx="0" cy="79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400760" y="6273830"/>
                <a:ext cx="536109" cy="276999"/>
              </a:xfrm>
              <a:prstGeom prst="rect">
                <a:avLst/>
              </a:prstGeom>
              <a:noFill/>
            </p:spPr>
            <p:txBody>
              <a:bodyPr wrap="none" rtlCol="0">
                <a:spAutoFit/>
              </a:bodyPr>
              <a:lstStyle/>
              <a:p>
                <a:r>
                  <a:rPr lang="en-GB" sz="1200" dirty="0" smtClean="0"/>
                  <a:t>range</a:t>
                </a:r>
                <a:endParaRPr lang="en-GB" sz="1200" dirty="0"/>
              </a:p>
            </p:txBody>
          </p:sp>
          <p:sp>
            <p:nvSpPr>
              <p:cNvPr id="21" name="TextBox 20"/>
              <p:cNvSpPr txBox="1"/>
              <p:nvPr/>
            </p:nvSpPr>
            <p:spPr>
              <a:xfrm rot="16200000">
                <a:off x="6422799" y="5615257"/>
                <a:ext cx="386644" cy="277000"/>
              </a:xfrm>
              <a:prstGeom prst="rect">
                <a:avLst/>
              </a:prstGeom>
              <a:noFill/>
            </p:spPr>
            <p:txBody>
              <a:bodyPr wrap="none" rtlCol="0">
                <a:spAutoFit/>
              </a:bodyPr>
              <a:lstStyle/>
              <a:p>
                <a:r>
                  <a:rPr lang="en-GB" sz="1200" dirty="0" err="1" smtClean="0"/>
                  <a:t>Acf</a:t>
                </a:r>
                <a:endParaRPr lang="en-GB" sz="1200" dirty="0"/>
              </a:p>
            </p:txBody>
          </p:sp>
          <p:sp>
            <p:nvSpPr>
              <p:cNvPr id="22" name="TextBox 21"/>
              <p:cNvSpPr txBox="1"/>
              <p:nvPr/>
            </p:nvSpPr>
            <p:spPr>
              <a:xfrm>
                <a:off x="7301562" y="5607520"/>
                <a:ext cx="1027592" cy="404013"/>
              </a:xfrm>
              <a:prstGeom prst="rect">
                <a:avLst/>
              </a:prstGeom>
              <a:noFill/>
            </p:spPr>
            <p:txBody>
              <a:bodyPr wrap="none" rtlCol="0">
                <a:spAutoFit/>
              </a:bodyPr>
              <a:lstStyle/>
              <a:p>
                <a:r>
                  <a:rPr lang="el-GR" sz="1400" dirty="0" smtClean="0"/>
                  <a:t>ρ</a:t>
                </a:r>
                <a:r>
                  <a:rPr lang="en-GB" sz="1400" baseline="-25000" dirty="0" err="1" smtClean="0"/>
                  <a:t>xy</a:t>
                </a:r>
                <a:r>
                  <a:rPr lang="en-GB" sz="1400" dirty="0" smtClean="0"/>
                  <a:t>(Z,Z)</a:t>
                </a:r>
                <a:endParaRPr lang="en-GB" sz="1400" dirty="0"/>
              </a:p>
            </p:txBody>
          </p:sp>
        </p:grpSp>
      </p:grpSp>
    </p:spTree>
    <p:extLst>
      <p:ext uri="{BB962C8B-B14F-4D97-AF65-F5344CB8AC3E}">
        <p14:creationId xmlns:p14="http://schemas.microsoft.com/office/powerpoint/2010/main" val="3385834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1309934"/>
          </a:xfrm>
        </p:spPr>
        <p:txBody>
          <a:bodyPr/>
          <a:lstStyle/>
          <a:p>
            <a:pPr marL="457200" indent="-457200">
              <a:spcAft>
                <a:spcPts val="1800"/>
              </a:spcAft>
            </a:pPr>
            <a:r>
              <a:rPr lang="en-GB" sz="3200" dirty="0" smtClean="0"/>
              <a:t>Perform</a:t>
            </a:r>
            <a:r>
              <a:rPr lang="pl-PL" sz="3200" dirty="0" smtClean="0"/>
              <a:t>ing</a:t>
            </a:r>
            <a:r>
              <a:rPr lang="en-GB" sz="3200" dirty="0" smtClean="0"/>
              <a:t> </a:t>
            </a:r>
            <a:r>
              <a:rPr lang="en-GB" sz="3200" dirty="0"/>
              <a:t>the actual </a:t>
            </a:r>
            <a:r>
              <a:rPr lang="en-GB" sz="3200" dirty="0">
                <a:solidFill>
                  <a:srgbClr val="6600CC"/>
                </a:solidFill>
              </a:rPr>
              <a:t>UNCERTAINTY PROPAGATION ANALYSIS</a:t>
            </a:r>
          </a:p>
        </p:txBody>
      </p:sp>
      <p:sp>
        <p:nvSpPr>
          <p:cNvPr id="3" name="Text Placeholder 2"/>
          <p:cNvSpPr>
            <a:spLocks noGrp="1"/>
          </p:cNvSpPr>
          <p:nvPr>
            <p:ph type="body" sz="quarter" idx="10"/>
          </p:nvPr>
        </p:nvSpPr>
        <p:spPr/>
        <p:txBody>
          <a:bodyPr/>
          <a:lstStyle/>
          <a:p>
            <a:pPr marL="457200" indent="-457200">
              <a:buSzPct val="100000"/>
              <a:buFont typeface="+mj-lt"/>
              <a:buAutoNum type="arabicPeriod"/>
            </a:pPr>
            <a:r>
              <a:rPr lang="en-GB" dirty="0" smtClean="0"/>
              <a:t>Taylor series approximation method</a:t>
            </a:r>
          </a:p>
          <a:p>
            <a:pPr marL="457200" indent="-457200">
              <a:buSzPct val="100000"/>
              <a:buFont typeface="+mj-lt"/>
              <a:buAutoNum type="arabicPeriod"/>
            </a:pPr>
            <a:r>
              <a:rPr lang="en-GB" dirty="0" smtClean="0"/>
              <a:t>Monte Carlo method</a:t>
            </a:r>
            <a:endParaRPr lang="en-GB" dirty="0"/>
          </a:p>
        </p:txBody>
      </p:sp>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9</a:t>
            </a:fld>
            <a:endParaRPr lang="en-GB" dirty="0"/>
          </a:p>
        </p:txBody>
      </p:sp>
      <p:cxnSp>
        <p:nvCxnSpPr>
          <p:cNvPr id="15" name="Straight Connector 14"/>
          <p:cNvCxnSpPr/>
          <p:nvPr/>
        </p:nvCxnSpPr>
        <p:spPr>
          <a:xfrm flipV="1">
            <a:off x="872836" y="2685012"/>
            <a:ext cx="3100648" cy="831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12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Wageningen UR">
  <a:themeElements>
    <a:clrScheme name="Wageningen UR witte achtergrond">
      <a:dk1>
        <a:srgbClr val="005172"/>
      </a:dk1>
      <a:lt1>
        <a:srgbClr val="FFFFFF"/>
      </a:lt1>
      <a:dk2>
        <a:srgbClr val="34B233"/>
      </a:dk2>
      <a:lt2>
        <a:srgbClr val="005172"/>
      </a:lt2>
      <a:accent1>
        <a:srgbClr val="519FD7"/>
      </a:accent1>
      <a:accent2>
        <a:srgbClr val="A59D95"/>
      </a:accent2>
      <a:accent3>
        <a:srgbClr val="D5D2CA"/>
      </a:accent3>
      <a:accent4>
        <a:srgbClr val="FF7900"/>
      </a:accent4>
      <a:accent5>
        <a:srgbClr val="00549F"/>
      </a:accent5>
      <a:accent6>
        <a:srgbClr val="000000"/>
      </a:accent6>
      <a:hlink>
        <a:srgbClr val="00549F"/>
      </a:hlink>
      <a:folHlink>
        <a:srgbClr val="000000"/>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3450</TotalTime>
  <Words>1283</Words>
  <Application>Microsoft Office PowerPoint</Application>
  <PresentationFormat>On-screen Show (4:3)</PresentationFormat>
  <Paragraphs>257</Paragraphs>
  <Slides>26</Slides>
  <Notes>15</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26</vt:i4>
      </vt:variant>
    </vt:vector>
  </HeadingPairs>
  <TitlesOfParts>
    <vt:vector size="30" baseType="lpstr">
      <vt:lpstr>Wageningen UR</vt:lpstr>
      <vt:lpstr>Custom Design</vt:lpstr>
      <vt:lpstr>Picture</vt:lpstr>
      <vt:lpstr>Figuur</vt:lpstr>
      <vt:lpstr>Introduction to uncertainty analysis in spatial environmental modelling</vt:lpstr>
      <vt:lpstr>Why pay attention to uncertainty?</vt:lpstr>
      <vt:lpstr>Uncertainty propagation overview</vt:lpstr>
      <vt:lpstr>Environmental data vary in space</vt:lpstr>
      <vt:lpstr>Deriving maps is encumbered with error</vt:lpstr>
      <vt:lpstr>PowerPoint Presentation</vt:lpstr>
      <vt:lpstr>Uncertainty propagation analysis involves three steps:</vt:lpstr>
      <vt:lpstr>DEFINE and IDENTIFY a (statistical) uncertainty model</vt:lpstr>
      <vt:lpstr>Performing the actual UNCERTAINTY PROPAGATION ANALYSIS</vt:lpstr>
      <vt:lpstr>Monte Carlo method</vt:lpstr>
      <vt:lpstr>Example: computing slope from DEM for a 2 by 2.5 area in the Austrian Alps</vt:lpstr>
      <vt:lpstr>Slope map computed from the DEM (percent):</vt:lpstr>
      <vt:lpstr>PowerPoint Presentation</vt:lpstr>
      <vt:lpstr>Realisations of uncertain DEM:</vt:lpstr>
      <vt:lpstr>Corresponding slope maps:</vt:lpstr>
      <vt:lpstr>Histograms capture uncertainty in slope:</vt:lpstr>
      <vt:lpstr>Monte Carlo algorithm:</vt:lpstr>
      <vt:lpstr>Performing the actual UNCERTAINTY PROPAGATION ANALYSIS</vt:lpstr>
      <vt:lpstr>Monte Carlo method with spatial inputs</vt:lpstr>
      <vt:lpstr>PowerPoint Presentation</vt:lpstr>
      <vt:lpstr>R package spup - motivation</vt:lpstr>
      <vt:lpstr>R package spup – underlying methodology</vt:lpstr>
      <vt:lpstr>R package spup - functionality</vt:lpstr>
      <vt:lpstr>Computer exercise – calculating slope from DEM</vt:lpstr>
      <vt:lpstr>Computer exercise – calculating slope from DEM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Sawicka, Kasia</cp:lastModifiedBy>
  <cp:revision>436</cp:revision>
  <dcterms:created xsi:type="dcterms:W3CDTF">2011-09-29T08:30:03Z</dcterms:created>
  <dcterms:modified xsi:type="dcterms:W3CDTF">2017-04-22T13:57:43Z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WHUK.pptx</vt:lpwstr>
  </property>
</Properties>
</file>